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4"/>
  </p:notesMasterIdLst>
  <p:handoutMasterIdLst>
    <p:handoutMasterId r:id="rId35"/>
  </p:handoutMasterIdLst>
  <p:sldIdLst>
    <p:sldId id="256" r:id="rId2"/>
    <p:sldId id="258" r:id="rId3"/>
    <p:sldId id="259" r:id="rId4"/>
    <p:sldId id="260" r:id="rId5"/>
    <p:sldId id="261" r:id="rId6"/>
    <p:sldId id="262" r:id="rId7"/>
    <p:sldId id="263" r:id="rId8"/>
    <p:sldId id="264"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1" r:id="rId24"/>
    <p:sldId id="280" r:id="rId25"/>
    <p:sldId id="283" r:id="rId26"/>
    <p:sldId id="284" r:id="rId27"/>
    <p:sldId id="285" r:id="rId28"/>
    <p:sldId id="286" r:id="rId29"/>
    <p:sldId id="287" r:id="rId30"/>
    <p:sldId id="288" r:id="rId31"/>
    <p:sldId id="289" r:id="rId32"/>
    <p:sldId id="282"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autoAdjust="0"/>
    <p:restoredTop sz="81547" autoAdjust="0"/>
  </p:normalViewPr>
  <p:slideViewPr>
    <p:cSldViewPr snapToGrid="0" snapToObjects="1">
      <p:cViewPr varScale="1">
        <p:scale>
          <a:sx n="87" d="100"/>
          <a:sy n="87" d="100"/>
        </p:scale>
        <p:origin x="-2424" y="-112"/>
      </p:cViewPr>
      <p:guideLst>
        <p:guide orient="horz" pos="2160"/>
        <p:guide pos="2880"/>
      </p:guideLst>
    </p:cSldViewPr>
  </p:slideViewPr>
  <p:outlineViewPr>
    <p:cViewPr>
      <p:scale>
        <a:sx n="33" d="100"/>
        <a:sy n="33" d="100"/>
      </p:scale>
      <p:origin x="0" y="392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5240AD-D0E5-8743-BED0-4875EEDE37D1}" type="datetimeFigureOut">
              <a:rPr lang="en-US" smtClean="0"/>
              <a:t>26/11/13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79E9EA6-BBB3-1E40-BFD1-2E852B6140C4}" type="slidenum">
              <a:rPr lang="en-US" smtClean="0"/>
              <a:t>‹#›</a:t>
            </a:fld>
            <a:endParaRPr lang="en-US"/>
          </a:p>
        </p:txBody>
      </p:sp>
    </p:spTree>
    <p:extLst>
      <p:ext uri="{BB962C8B-B14F-4D97-AF65-F5344CB8AC3E}">
        <p14:creationId xmlns:p14="http://schemas.microsoft.com/office/powerpoint/2010/main" val="11348623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F1AF83-5EC3-2645-9357-E8053F4E6264}" type="datetimeFigureOut">
              <a:rPr lang="en-US" smtClean="0"/>
              <a:t>26/11/13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9186DE-8459-354D-92FA-6DAD5BD2E459}" type="slidenum">
              <a:rPr lang="en-US" smtClean="0"/>
              <a:t>‹#›</a:t>
            </a:fld>
            <a:endParaRPr lang="en-US"/>
          </a:p>
        </p:txBody>
      </p:sp>
    </p:spTree>
    <p:extLst>
      <p:ext uri="{BB962C8B-B14F-4D97-AF65-F5344CB8AC3E}">
        <p14:creationId xmlns:p14="http://schemas.microsoft.com/office/powerpoint/2010/main" val="13654653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Just to show how it looks like, give a few basic explanations, but do</a:t>
            </a:r>
            <a:r>
              <a:rPr lang="en-US" baseline="0" noProof="0" dirty="0" smtClean="0"/>
              <a:t> not pass too much time on theory here…</a:t>
            </a:r>
          </a:p>
          <a:p>
            <a:r>
              <a:rPr lang="en-US" baseline="0" noProof="0" dirty="0" smtClean="0"/>
              <a:t>We will introduce the concepts during the workshop based on the game examples. </a:t>
            </a:r>
            <a:endParaRPr lang="en-US" noProof="0"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6</a:t>
            </a:fld>
            <a:endParaRPr lang="en-US"/>
          </a:p>
        </p:txBody>
      </p:sp>
    </p:spTree>
    <p:extLst>
      <p:ext uri="{BB962C8B-B14F-4D97-AF65-F5344CB8AC3E}">
        <p14:creationId xmlns:p14="http://schemas.microsoft.com/office/powerpoint/2010/main" val="3203065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Let’s create now a sub-class of our « Block» class we have just created (right-click on Block, then « New subclass… »)</a:t>
            </a:r>
            <a:r>
              <a:rPr lang="fr-FR" dirty="0" smtClean="0">
                <a:effectLst/>
              </a:rPr>
              <a:t> </a:t>
            </a:r>
          </a:p>
          <a:p>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Name the new class « </a:t>
            </a:r>
            <a:r>
              <a:rPr lang="en-US" sz="1200" b="1" kern="1200" dirty="0" smtClean="0">
                <a:solidFill>
                  <a:schemeClr val="tx1"/>
                </a:solidFill>
                <a:effectLst/>
                <a:latin typeface="+mn-lt"/>
                <a:ea typeface="+mn-ea"/>
                <a:cs typeface="+mn-cs"/>
              </a:rPr>
              <a:t>Border</a:t>
            </a:r>
            <a:r>
              <a:rPr lang="en-US" sz="1200" kern="1200" dirty="0" smtClean="0">
                <a:solidFill>
                  <a:schemeClr val="tx1"/>
                </a:solidFill>
                <a:effectLst/>
                <a:latin typeface="+mn-lt"/>
                <a:ea typeface="+mn-ea"/>
                <a:cs typeface="+mn-cs"/>
              </a:rPr>
              <a:t>» and choose the image « </a:t>
            </a:r>
            <a:r>
              <a:rPr lang="en-US" sz="1200" kern="1200" dirty="0" err="1" smtClean="0">
                <a:solidFill>
                  <a:schemeClr val="tx1"/>
                </a:solidFill>
                <a:effectLst/>
                <a:latin typeface="+mn-lt"/>
                <a:ea typeface="+mn-ea"/>
                <a:cs typeface="+mn-cs"/>
              </a:rPr>
              <a:t>green.png</a:t>
            </a:r>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 new class « </a:t>
            </a:r>
            <a:r>
              <a:rPr lang="en-US" sz="1200" kern="1200" dirty="0" err="1" smtClean="0">
                <a:solidFill>
                  <a:schemeClr val="tx1"/>
                </a:solidFill>
                <a:effectLst/>
                <a:latin typeface="+mn-lt"/>
                <a:ea typeface="+mn-ea"/>
                <a:cs typeface="+mn-cs"/>
              </a:rPr>
              <a:t>Boder</a:t>
            </a:r>
            <a:r>
              <a:rPr lang="en-US" sz="1200" kern="1200" dirty="0" smtClean="0">
                <a:solidFill>
                  <a:schemeClr val="tx1"/>
                </a:solidFill>
                <a:effectLst/>
                <a:latin typeface="+mn-lt"/>
                <a:ea typeface="+mn-ea"/>
                <a:cs typeface="+mn-cs"/>
              </a:rPr>
              <a:t>» appears en below the Actor and Block classes.</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By doing a right-click on the Border lass, we can choose the « new Border() » option allowing to create an objet (or « instance ») from our class.</a:t>
            </a: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With the help of the mouse, you can position this object anywhere on the game screen (in one of the cells of the screen).</a:t>
            </a: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can do this any time you want to create multiple blocks. And then you can use the « inspect » to inspect the state of each of them.</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their state, you will see the block position (</a:t>
            </a:r>
            <a:r>
              <a:rPr lang="en-US" sz="1200" kern="1200" dirty="0" err="1" smtClean="0">
                <a:solidFill>
                  <a:schemeClr val="tx1"/>
                </a:solidFill>
                <a:effectLst/>
                <a:latin typeface="+mn-lt"/>
                <a:ea typeface="+mn-ea"/>
                <a:cs typeface="+mn-cs"/>
              </a:rPr>
              <a:t>x,y</a:t>
            </a:r>
            <a:r>
              <a:rPr lang="en-US" sz="1200" kern="1200" dirty="0" smtClean="0">
                <a:solidFill>
                  <a:schemeClr val="tx1"/>
                </a:solidFill>
                <a:effectLst/>
                <a:latin typeface="+mn-lt"/>
                <a:ea typeface="+mn-ea"/>
                <a:cs typeface="+mn-cs"/>
              </a:rPr>
              <a:t>).</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can see that the position of block placed at the top left of the screen is (0,0) and that the </a:t>
            </a:r>
            <a:r>
              <a:rPr lang="en-US" sz="1200" b="1" kern="1200" dirty="0" smtClean="0">
                <a:solidFill>
                  <a:schemeClr val="tx1"/>
                </a:solidFill>
                <a:effectLst/>
                <a:latin typeface="+mn-lt"/>
                <a:ea typeface="+mn-ea"/>
                <a:cs typeface="+mn-cs"/>
              </a:rPr>
              <a:t>x position</a:t>
            </a:r>
            <a:r>
              <a:rPr lang="en-US" sz="1200" kern="1200" dirty="0" smtClean="0">
                <a:solidFill>
                  <a:schemeClr val="tx1"/>
                </a:solidFill>
                <a:effectLst/>
                <a:latin typeface="+mn-lt"/>
                <a:ea typeface="+mn-ea"/>
                <a:cs typeface="+mn-cs"/>
              </a:rPr>
              <a:t> grows when going to the right, and the </a:t>
            </a:r>
            <a:r>
              <a:rPr lang="en-US" sz="1200" b="1" kern="1200" dirty="0" smtClean="0">
                <a:solidFill>
                  <a:schemeClr val="tx1"/>
                </a:solidFill>
                <a:effectLst/>
                <a:latin typeface="+mn-lt"/>
                <a:ea typeface="+mn-ea"/>
                <a:cs typeface="+mn-cs"/>
              </a:rPr>
              <a:t>y position</a:t>
            </a:r>
            <a:r>
              <a:rPr lang="en-US" sz="1200" kern="1200" dirty="0" smtClean="0">
                <a:solidFill>
                  <a:schemeClr val="tx1"/>
                </a:solidFill>
                <a:effectLst/>
                <a:latin typeface="+mn-lt"/>
                <a:ea typeface="+mn-ea"/>
                <a:cs typeface="+mn-cs"/>
              </a:rPr>
              <a:t> grows when going down</a:t>
            </a:r>
            <a:r>
              <a:rPr lang="fr-FR" dirty="0" smtClean="0">
                <a:effectLst/>
              </a:rPr>
              <a:t> </a:t>
            </a: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15</a:t>
            </a:fld>
            <a:endParaRPr lang="en-US"/>
          </a:p>
        </p:txBody>
      </p:sp>
    </p:spTree>
    <p:extLst>
      <p:ext uri="{BB962C8B-B14F-4D97-AF65-F5344CB8AC3E}">
        <p14:creationId xmlns:p14="http://schemas.microsoft.com/office/powerpoint/2010/main" val="2962998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Block positions are hence organized as shown in the following table</a:t>
            </a:r>
            <a:r>
              <a:rPr lang="fr-FR" dirty="0" smtClean="0">
                <a:effectLst/>
              </a:rPr>
              <a:t> </a:t>
            </a:r>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16</a:t>
            </a:fld>
            <a:endParaRPr lang="en-US"/>
          </a:p>
        </p:txBody>
      </p:sp>
    </p:spTree>
    <p:extLst>
      <p:ext uri="{BB962C8B-B14F-4D97-AF65-F5344CB8AC3E}">
        <p14:creationId xmlns:p14="http://schemas.microsoft.com/office/powerpoint/2010/main" val="107496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To display a border in our world, click on the </a:t>
            </a:r>
            <a:r>
              <a:rPr lang="en-US" sz="1200" kern="1200" dirty="0" err="1" smtClean="0">
                <a:solidFill>
                  <a:schemeClr val="tx1"/>
                </a:solidFill>
                <a:effectLst/>
                <a:latin typeface="+mn-lt"/>
                <a:ea typeface="+mn-ea"/>
                <a:cs typeface="+mn-cs"/>
              </a:rPr>
              <a:t>SnakeWorld</a:t>
            </a:r>
            <a:r>
              <a:rPr lang="en-US" sz="1200" kern="1200" dirty="0" smtClean="0">
                <a:solidFill>
                  <a:schemeClr val="tx1"/>
                </a:solidFill>
                <a:effectLst/>
                <a:latin typeface="+mn-lt"/>
                <a:ea typeface="+mn-ea"/>
                <a:cs typeface="+mn-cs"/>
              </a:rPr>
              <a:t> class to open it and add the following code</a:t>
            </a:r>
            <a:r>
              <a:rPr lang="fr-FR" dirty="0" smtClean="0">
                <a:effectLst/>
              </a:rPr>
              <a:t> </a:t>
            </a:r>
          </a:p>
          <a:p>
            <a:endParaRPr lang="fr-FR"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Compile it. You should see a block appearing at the top left corner.</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a:t>
            </a:r>
            <a:r>
              <a:rPr lang="en-US" sz="1200" b="1" kern="1200" dirty="0" err="1" smtClean="0">
                <a:solidFill>
                  <a:schemeClr val="tx1"/>
                </a:solidFill>
                <a:effectLst/>
                <a:latin typeface="+mn-lt"/>
                <a:ea typeface="+mn-ea"/>
                <a:cs typeface="+mn-cs"/>
              </a:rPr>
              <a:t>addObject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method is a method inherited from the World class and it allows to display an Actor at a given (x, y) position, passed as arguments. The « </a:t>
            </a:r>
            <a:r>
              <a:rPr lang="en-US" sz="1200" b="1" kern="1200" dirty="0" smtClean="0">
                <a:solidFill>
                  <a:schemeClr val="tx1"/>
                </a:solidFill>
                <a:effectLst/>
                <a:latin typeface="+mn-lt"/>
                <a:ea typeface="+mn-ea"/>
                <a:cs typeface="+mn-cs"/>
              </a:rPr>
              <a:t>new </a:t>
            </a:r>
            <a:r>
              <a:rPr lang="en-US" sz="1200" kern="1200" dirty="0" smtClean="0">
                <a:solidFill>
                  <a:schemeClr val="tx1"/>
                </a:solidFill>
                <a:effectLst/>
                <a:latin typeface="+mn-lt"/>
                <a:ea typeface="+mn-ea"/>
                <a:cs typeface="+mn-cs"/>
              </a:rPr>
              <a:t>» just before the name of a class allow to create a new Object (or instance) of that class. This corresponds to a call of a constructor on that class.</a:t>
            </a:r>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17</a:t>
            </a:fld>
            <a:endParaRPr lang="en-US"/>
          </a:p>
        </p:txBody>
      </p:sp>
    </p:spTree>
    <p:extLst>
      <p:ext uri="{BB962C8B-B14F-4D97-AF65-F5344CB8AC3E}">
        <p14:creationId xmlns:p14="http://schemas.microsoft.com/office/powerpoint/2010/main" val="1652437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To display blocks all around our screen, it would be a little tedious to write down a line of code for each block. For that, we will use a very useful command, the « </a:t>
            </a:r>
            <a:r>
              <a:rPr lang="en-US" sz="1200" b="1" kern="1200" dirty="0" smtClean="0">
                <a:solidFill>
                  <a:schemeClr val="tx1"/>
                </a:solidFill>
                <a:effectLst/>
                <a:latin typeface="+mn-lt"/>
                <a:ea typeface="+mn-ea"/>
                <a:cs typeface="+mn-cs"/>
              </a:rPr>
              <a:t> for</a:t>
            </a:r>
            <a:r>
              <a:rPr lang="en-US" sz="1200" kern="1200" dirty="0" smtClean="0">
                <a:solidFill>
                  <a:schemeClr val="tx1"/>
                </a:solidFill>
                <a:effectLst/>
                <a:latin typeface="+mn-lt"/>
                <a:ea typeface="+mn-ea"/>
                <a:cs typeface="+mn-cs"/>
              </a:rPr>
              <a:t> loop » of Java.</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syntax of a «  </a:t>
            </a:r>
            <a:r>
              <a:rPr lang="en-US" sz="1200" b="1" kern="1200" dirty="0" smtClean="0">
                <a:solidFill>
                  <a:schemeClr val="tx1"/>
                </a:solidFill>
                <a:effectLst/>
                <a:latin typeface="+mn-lt"/>
                <a:ea typeface="+mn-ea"/>
                <a:cs typeface="+mn-cs"/>
              </a:rPr>
              <a:t>for </a:t>
            </a:r>
            <a:r>
              <a:rPr lang="en-US" sz="1200" kern="1200" dirty="0" smtClean="0">
                <a:solidFill>
                  <a:schemeClr val="tx1"/>
                </a:solidFill>
                <a:effectLst/>
                <a:latin typeface="+mn-lt"/>
                <a:ea typeface="+mn-ea"/>
                <a:cs typeface="+mn-cs"/>
              </a:rPr>
              <a:t>loop</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is the following :</a:t>
            </a: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following schema illustrates the execution of that loop:</a:t>
            </a: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display the borders of our game, we will write a first loop that defines a variable x, from 0 to the width of the game. In this loop, we display the blocks on the top and the bottom (note that, as we the first line index is 0, the last line index is the number of lines – 1).</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Next, a second loop will define a variable y, from 0 to the game height, and in this loop, we will display the blocks on the left and on the right</a:t>
            </a:r>
            <a:r>
              <a:rPr lang="fr-FR" dirty="0" smtClean="0">
                <a:effectLst/>
              </a:rPr>
              <a:t> </a:t>
            </a: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few additional explanations here:</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Variables in Java are always </a:t>
            </a:r>
            <a:r>
              <a:rPr lang="en-US" sz="1200" b="1" kern="1200" dirty="0" smtClean="0">
                <a:solidFill>
                  <a:schemeClr val="tx1"/>
                </a:solidFill>
                <a:effectLst/>
                <a:latin typeface="+mn-lt"/>
                <a:ea typeface="+mn-ea"/>
                <a:cs typeface="+mn-cs"/>
              </a:rPr>
              <a:t>typed</a:t>
            </a:r>
            <a:r>
              <a:rPr lang="en-US" sz="1200" kern="1200" dirty="0" smtClean="0">
                <a:solidFill>
                  <a:schemeClr val="tx1"/>
                </a:solidFill>
                <a:effectLst/>
                <a:latin typeface="+mn-lt"/>
                <a:ea typeface="+mn-ea"/>
                <a:cs typeface="+mn-cs"/>
              </a:rPr>
              <a:t>, here the type of the variable x and y is </a:t>
            </a:r>
            <a:r>
              <a:rPr lang="en-US" sz="1200" b="1" kern="1200" dirty="0" smtClean="0">
                <a:solidFill>
                  <a:schemeClr val="tx1"/>
                </a:solidFill>
                <a:effectLst/>
                <a:latin typeface="+mn-lt"/>
                <a:ea typeface="+mn-ea"/>
                <a:cs typeface="+mn-cs"/>
              </a:rPr>
              <a:t>int</a:t>
            </a:r>
            <a:r>
              <a:rPr lang="en-US" sz="1200" kern="1200" dirty="0" smtClean="0">
                <a:solidFill>
                  <a:schemeClr val="tx1"/>
                </a:solidFill>
                <a:effectLst/>
                <a:latin typeface="+mn-lt"/>
                <a:ea typeface="+mn-ea"/>
                <a:cs typeface="+mn-cs"/>
              </a:rPr>
              <a:t>. We will often use this type which represents an integer number (0, 1, 2, …)</a:t>
            </a:r>
            <a:endParaRPr lang="fr-FR"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 - The statement </a:t>
            </a:r>
            <a:r>
              <a:rPr lang="en-US" sz="1200" b="1" kern="1200" dirty="0" smtClean="0">
                <a:solidFill>
                  <a:schemeClr val="tx1"/>
                </a:solidFill>
                <a:effectLst/>
                <a:latin typeface="+mn-lt"/>
                <a:ea typeface="+mn-ea"/>
                <a:cs typeface="+mn-cs"/>
              </a:rPr>
              <a:t>variable = &lt;expression&gt; ;  </a:t>
            </a:r>
            <a:r>
              <a:rPr lang="en-US" sz="1200" kern="1200" dirty="0" smtClean="0">
                <a:solidFill>
                  <a:schemeClr val="tx1"/>
                </a:solidFill>
                <a:effectLst/>
                <a:latin typeface="+mn-lt"/>
                <a:ea typeface="+mn-ea"/>
                <a:cs typeface="+mn-cs"/>
              </a:rPr>
              <a:t>allow to assign the value of the expression to the variable. So, the statement </a:t>
            </a:r>
            <a:r>
              <a:rPr lang="en-US" sz="1200" b="1" kern="1200" dirty="0" smtClean="0">
                <a:solidFill>
                  <a:schemeClr val="tx1"/>
                </a:solidFill>
                <a:effectLst/>
                <a:latin typeface="+mn-lt"/>
                <a:ea typeface="+mn-ea"/>
                <a:cs typeface="+mn-cs"/>
              </a:rPr>
              <a:t>x = 0;</a:t>
            </a:r>
            <a:r>
              <a:rPr lang="en-US" sz="1200" kern="1200" dirty="0" smtClean="0">
                <a:solidFill>
                  <a:schemeClr val="tx1"/>
                </a:solidFill>
                <a:effectLst/>
                <a:latin typeface="+mn-lt"/>
                <a:ea typeface="+mn-ea"/>
                <a:cs typeface="+mn-cs"/>
              </a:rPr>
              <a:t> allow to initialize the variable </a:t>
            </a:r>
            <a:r>
              <a:rPr lang="en-US" sz="1200" b="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 with the value </a:t>
            </a:r>
            <a:r>
              <a:rPr lang="en-US" sz="1200" b="1" kern="12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 - All statements in Java always end with </a:t>
            </a:r>
            <a:r>
              <a:rPr lang="en-US" sz="1200" b="1" kern="1200" dirty="0" smtClean="0">
                <a:solidFill>
                  <a:schemeClr val="tx1"/>
                </a:solidFill>
                <a:effectLst/>
                <a:latin typeface="+mn-lt"/>
                <a:ea typeface="+mn-ea"/>
                <a:cs typeface="+mn-cs"/>
              </a:rPr>
              <a:t>;</a:t>
            </a:r>
            <a:endParaRPr lang="fr-FR"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 - The statement </a:t>
            </a:r>
            <a:r>
              <a:rPr lang="en-US" sz="1200" b="1" kern="1200" dirty="0" smtClean="0">
                <a:solidFill>
                  <a:schemeClr val="tx1"/>
                </a:solidFill>
                <a:effectLst/>
                <a:latin typeface="+mn-lt"/>
                <a:ea typeface="+mn-ea"/>
                <a:cs typeface="+mn-cs"/>
              </a:rPr>
              <a:t>x++ ;</a:t>
            </a:r>
            <a:r>
              <a:rPr lang="en-US" sz="1200" kern="1200" dirty="0" smtClean="0">
                <a:solidFill>
                  <a:schemeClr val="tx1"/>
                </a:solidFill>
                <a:effectLst/>
                <a:latin typeface="+mn-lt"/>
                <a:ea typeface="+mn-ea"/>
                <a:cs typeface="+mn-cs"/>
              </a:rPr>
              <a:t> allow to add 1 to the variable x. it is equivalent to the instruction </a:t>
            </a:r>
            <a:r>
              <a:rPr lang="en-US" sz="1200" b="1" kern="1200" dirty="0" smtClean="0">
                <a:solidFill>
                  <a:schemeClr val="tx1"/>
                </a:solidFill>
                <a:effectLst/>
                <a:latin typeface="+mn-lt"/>
                <a:ea typeface="+mn-ea"/>
                <a:cs typeface="+mn-cs"/>
              </a:rPr>
              <a:t>x = x + 1 ;</a:t>
            </a:r>
            <a:r>
              <a:rPr lang="en-US" sz="1200" kern="1200" dirty="0" smtClean="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The methods </a:t>
            </a:r>
            <a:r>
              <a:rPr lang="en-US" sz="1200" b="1" kern="1200" dirty="0" err="1" smtClean="0">
                <a:solidFill>
                  <a:schemeClr val="tx1"/>
                </a:solidFill>
                <a:effectLst/>
                <a:latin typeface="+mn-lt"/>
                <a:ea typeface="+mn-ea"/>
                <a:cs typeface="+mn-cs"/>
              </a:rPr>
              <a:t>getWidth</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and </a:t>
            </a:r>
            <a:r>
              <a:rPr lang="en-US" sz="1200" b="1" kern="1200" dirty="0" err="1" smtClean="0">
                <a:solidFill>
                  <a:schemeClr val="tx1"/>
                </a:solidFill>
                <a:effectLst/>
                <a:latin typeface="+mn-lt"/>
                <a:ea typeface="+mn-ea"/>
                <a:cs typeface="+mn-cs"/>
              </a:rPr>
              <a:t>getHeight</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are inherited from the </a:t>
            </a:r>
            <a:r>
              <a:rPr lang="en-US" sz="1200" b="1" kern="1200" dirty="0" smtClean="0">
                <a:solidFill>
                  <a:schemeClr val="tx1"/>
                </a:solidFill>
                <a:effectLst/>
                <a:latin typeface="+mn-lt"/>
                <a:ea typeface="+mn-ea"/>
                <a:cs typeface="+mn-cs"/>
              </a:rPr>
              <a:t>World </a:t>
            </a:r>
            <a:r>
              <a:rPr lang="en-US" sz="1200" kern="1200" dirty="0" smtClean="0">
                <a:solidFill>
                  <a:schemeClr val="tx1"/>
                </a:solidFill>
                <a:effectLst/>
                <a:latin typeface="+mn-lt"/>
                <a:ea typeface="+mn-ea"/>
                <a:cs typeface="+mn-cs"/>
              </a:rPr>
              <a:t>class and allow to get the width and height of the world.</a:t>
            </a:r>
            <a:endParaRPr lang="fr-FR" sz="1200" kern="1200" dirty="0" smtClean="0">
              <a:solidFill>
                <a:schemeClr val="tx1"/>
              </a:solidFill>
              <a:effectLst/>
              <a:latin typeface="+mn-lt"/>
              <a:ea typeface="+mn-ea"/>
              <a:cs typeface="+mn-cs"/>
            </a:endParaRPr>
          </a:p>
          <a:p>
            <a:pPr lvl="0"/>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18</a:t>
            </a:fld>
            <a:endParaRPr lang="en-US"/>
          </a:p>
        </p:txBody>
      </p:sp>
    </p:spTree>
    <p:extLst>
      <p:ext uri="{BB962C8B-B14F-4D97-AF65-F5344CB8AC3E}">
        <p14:creationId xmlns:p14="http://schemas.microsoft.com/office/powerpoint/2010/main" val="793769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Compile your code, you should get the following screen</a:t>
            </a:r>
            <a:r>
              <a:rPr lang="fr-FR" dirty="0" smtClean="0">
                <a:effectLst/>
              </a:rPr>
              <a:t> </a:t>
            </a:r>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19</a:t>
            </a:fld>
            <a:endParaRPr lang="en-US"/>
          </a:p>
        </p:txBody>
      </p:sp>
    </p:spTree>
    <p:extLst>
      <p:ext uri="{BB962C8B-B14F-4D97-AF65-F5344CB8AC3E}">
        <p14:creationId xmlns:p14="http://schemas.microsoft.com/office/powerpoint/2010/main" val="530707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Create a new sub-class of our Block class</a:t>
            </a:r>
            <a:r>
              <a:rPr lang="fr-FR" dirty="0" smtClean="0">
                <a:effectLst/>
              </a:rPr>
              <a:t> </a:t>
            </a:r>
          </a:p>
          <a:p>
            <a:endParaRPr lang="fr-FR"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Call it </a:t>
            </a:r>
            <a:r>
              <a:rPr lang="en-US" sz="1200" b="1" kern="1200" dirty="0" err="1" smtClean="0">
                <a:solidFill>
                  <a:schemeClr val="tx1"/>
                </a:solidFill>
                <a:effectLst/>
                <a:latin typeface="+mn-lt"/>
                <a:ea typeface="+mn-ea"/>
                <a:cs typeface="+mn-cs"/>
              </a:rPr>
              <a:t>SnakeBody</a:t>
            </a:r>
            <a:r>
              <a:rPr lang="en-US" sz="1200" kern="1200" dirty="0" smtClean="0">
                <a:solidFill>
                  <a:schemeClr val="tx1"/>
                </a:solidFill>
                <a:effectLst/>
                <a:latin typeface="+mn-lt"/>
                <a:ea typeface="+mn-ea"/>
                <a:cs typeface="+mn-cs"/>
              </a:rPr>
              <a:t> et choose the image of Bobby, </a:t>
            </a:r>
            <a:r>
              <a:rPr lang="en-US" sz="1200" b="1" kern="1200" dirty="0" err="1" smtClean="0">
                <a:solidFill>
                  <a:schemeClr val="tx1"/>
                </a:solidFill>
                <a:effectLst/>
                <a:latin typeface="+mn-lt"/>
                <a:ea typeface="+mn-ea"/>
                <a:cs typeface="+mn-cs"/>
              </a:rPr>
              <a:t>bobby.png</a:t>
            </a:r>
            <a:r>
              <a:rPr lang="fr-FR" dirty="0" smtClean="0">
                <a:effectLst/>
              </a:rPr>
              <a:t> </a:t>
            </a:r>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20</a:t>
            </a:fld>
            <a:endParaRPr lang="en-US"/>
          </a:p>
        </p:txBody>
      </p:sp>
    </p:spTree>
    <p:extLst>
      <p:ext uri="{BB962C8B-B14F-4D97-AF65-F5344CB8AC3E}">
        <p14:creationId xmlns:p14="http://schemas.microsoft.com/office/powerpoint/2010/main" val="1156017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The snake in our game will be a « list » of </a:t>
            </a:r>
            <a:r>
              <a:rPr lang="en-US" sz="1200" kern="1200" dirty="0" err="1" smtClean="0">
                <a:solidFill>
                  <a:schemeClr val="tx1"/>
                </a:solidFill>
                <a:effectLst/>
                <a:latin typeface="+mn-lt"/>
                <a:ea typeface="+mn-ea"/>
                <a:cs typeface="+mn-cs"/>
              </a:rPr>
              <a:t>SnakeBody</a:t>
            </a:r>
            <a:r>
              <a:rPr lang="en-US" sz="1200" kern="1200" dirty="0" smtClean="0">
                <a:solidFill>
                  <a:schemeClr val="tx1"/>
                </a:solidFill>
                <a:effectLst/>
                <a:latin typeface="+mn-lt"/>
                <a:ea typeface="+mn-ea"/>
                <a:cs typeface="+mn-cs"/>
              </a:rPr>
              <a:t>. For that, the </a:t>
            </a:r>
            <a:r>
              <a:rPr lang="en-US" sz="1200" b="1" kern="1200" dirty="0" err="1" smtClean="0">
                <a:solidFill>
                  <a:schemeClr val="tx1"/>
                </a:solidFill>
                <a:effectLst/>
                <a:latin typeface="+mn-lt"/>
                <a:ea typeface="+mn-ea"/>
                <a:cs typeface="+mn-cs"/>
              </a:rPr>
              <a:t>SnakeWorld</a:t>
            </a:r>
            <a:r>
              <a:rPr lang="en-US" sz="1200" kern="1200" dirty="0" smtClean="0">
                <a:solidFill>
                  <a:schemeClr val="tx1"/>
                </a:solidFill>
                <a:effectLst/>
                <a:latin typeface="+mn-lt"/>
                <a:ea typeface="+mn-ea"/>
                <a:cs typeface="+mn-cs"/>
              </a:rPr>
              <a:t> will define a property so the list of </a:t>
            </a:r>
            <a:r>
              <a:rPr lang="en-US" sz="1200" kern="1200" dirty="0" err="1" smtClean="0">
                <a:solidFill>
                  <a:schemeClr val="tx1"/>
                </a:solidFill>
                <a:effectLst/>
                <a:latin typeface="+mn-lt"/>
                <a:ea typeface="+mn-ea"/>
                <a:cs typeface="+mn-cs"/>
              </a:rPr>
              <a:t>SnakeBody</a:t>
            </a:r>
            <a:r>
              <a:rPr lang="en-US" sz="1200" kern="1200" dirty="0" smtClean="0">
                <a:solidFill>
                  <a:schemeClr val="tx1"/>
                </a:solidFill>
                <a:effectLst/>
                <a:latin typeface="+mn-lt"/>
                <a:ea typeface="+mn-ea"/>
                <a:cs typeface="+mn-cs"/>
              </a:rPr>
              <a:t> will be part of its « state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Open the </a:t>
            </a:r>
            <a:r>
              <a:rPr lang="en-US" sz="1200" b="1" kern="1200" dirty="0" err="1" smtClean="0">
                <a:solidFill>
                  <a:schemeClr val="tx1"/>
                </a:solidFill>
                <a:effectLst/>
                <a:latin typeface="+mn-lt"/>
                <a:ea typeface="+mn-ea"/>
                <a:cs typeface="+mn-cs"/>
              </a:rPr>
              <a:t>SnakeWorld</a:t>
            </a:r>
            <a:r>
              <a:rPr lang="en-US" sz="1200" kern="1200" dirty="0" smtClean="0">
                <a:solidFill>
                  <a:schemeClr val="tx1"/>
                </a:solidFill>
                <a:effectLst/>
                <a:latin typeface="+mn-lt"/>
                <a:ea typeface="+mn-ea"/>
                <a:cs typeface="+mn-cs"/>
              </a:rPr>
              <a:t> class and add the following definition:</a:t>
            </a: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definition creates an empty list of </a:t>
            </a:r>
            <a:r>
              <a:rPr lang="en-US" sz="1200" b="1" kern="1200" dirty="0" err="1" smtClean="0">
                <a:solidFill>
                  <a:schemeClr val="tx1"/>
                </a:solidFill>
                <a:effectLst/>
                <a:latin typeface="+mn-lt"/>
                <a:ea typeface="+mn-ea"/>
                <a:cs typeface="+mn-cs"/>
              </a:rPr>
              <a:t>SnakeBody</a:t>
            </a:r>
            <a:r>
              <a:rPr lang="en-US" sz="1200" kern="1200" dirty="0" smtClean="0">
                <a:solidFill>
                  <a:schemeClr val="tx1"/>
                </a:solidFill>
                <a:effectLst/>
                <a:latin typeface="+mn-lt"/>
                <a:ea typeface="+mn-ea"/>
                <a:cs typeface="+mn-cs"/>
              </a:rPr>
              <a:t>.</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be able to use the </a:t>
            </a:r>
            <a:r>
              <a:rPr lang="en-US" sz="1200" b="1" kern="1200" dirty="0" err="1" smtClean="0">
                <a:solidFill>
                  <a:schemeClr val="tx1"/>
                </a:solidFill>
                <a:effectLst/>
                <a:latin typeface="+mn-lt"/>
                <a:ea typeface="+mn-ea"/>
                <a:cs typeface="+mn-cs"/>
              </a:rPr>
              <a:t>LinkedList</a:t>
            </a:r>
            <a:r>
              <a:rPr lang="en-US" sz="1200" kern="1200" dirty="0" smtClean="0">
                <a:solidFill>
                  <a:schemeClr val="tx1"/>
                </a:solidFill>
                <a:effectLst/>
                <a:latin typeface="+mn-lt"/>
                <a:ea typeface="+mn-ea"/>
                <a:cs typeface="+mn-cs"/>
              </a:rPr>
              <a:t> class of Java, you also need to add at the beginning of the </a:t>
            </a:r>
            <a:r>
              <a:rPr lang="en-US" sz="1200" b="1" kern="1200" dirty="0" err="1" smtClean="0">
                <a:solidFill>
                  <a:schemeClr val="tx1"/>
                </a:solidFill>
                <a:effectLst/>
                <a:latin typeface="+mn-lt"/>
                <a:ea typeface="+mn-ea"/>
                <a:cs typeface="+mn-cs"/>
              </a:rPr>
              <a:t>SnakeWorld</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class, the following instruction:</a:t>
            </a: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Next, let’s add the first element in this list, in the </a:t>
            </a:r>
            <a:r>
              <a:rPr lang="en-US" sz="1200" kern="1200" dirty="0" err="1" smtClean="0">
                <a:solidFill>
                  <a:schemeClr val="tx1"/>
                </a:solidFill>
                <a:effectLst/>
                <a:latin typeface="+mn-lt"/>
                <a:ea typeface="+mn-ea"/>
                <a:cs typeface="+mn-cs"/>
              </a:rPr>
              <a:t>SnakeWorld</a:t>
            </a:r>
            <a:r>
              <a:rPr lang="en-US" sz="1200" kern="1200" dirty="0" smtClean="0">
                <a:solidFill>
                  <a:schemeClr val="tx1"/>
                </a:solidFill>
                <a:effectLst/>
                <a:latin typeface="+mn-lt"/>
                <a:ea typeface="+mn-ea"/>
                <a:cs typeface="+mn-cs"/>
              </a:rPr>
              <a:t> constructor</a:t>
            </a:r>
            <a:r>
              <a:rPr lang="fr-FR" dirty="0" smtClean="0">
                <a:effectLst/>
              </a:rPr>
              <a:t> </a:t>
            </a:r>
          </a:p>
          <a:p>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first statement creates a new </a:t>
            </a:r>
            <a:r>
              <a:rPr lang="en-US" sz="1200" b="1" kern="1200" dirty="0" err="1" smtClean="0">
                <a:solidFill>
                  <a:schemeClr val="tx1"/>
                </a:solidFill>
                <a:effectLst/>
                <a:latin typeface="+mn-lt"/>
                <a:ea typeface="+mn-ea"/>
                <a:cs typeface="+mn-cs"/>
              </a:rPr>
              <a:t>SnakeBody</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object</a:t>
            </a:r>
            <a:r>
              <a:rPr lang="fr-FR" dirty="0" smtClean="0">
                <a:effectLst/>
              </a:rPr>
              <a:t> </a:t>
            </a: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La première instruction crée un nouvel objet </a:t>
            </a:r>
            <a:r>
              <a:rPr lang="fr-FR" sz="1200" b="1" kern="1200" dirty="0" err="1" smtClean="0">
                <a:solidFill>
                  <a:schemeClr val="tx1"/>
                </a:solidFill>
                <a:effectLst/>
                <a:latin typeface="+mn-lt"/>
                <a:ea typeface="+mn-ea"/>
                <a:cs typeface="+mn-cs"/>
              </a:rPr>
              <a:t>SnakeBody</a:t>
            </a:r>
            <a:r>
              <a:rPr lang="fr-FR" sz="1200" kern="1200" dirty="0" smtClean="0">
                <a:solidFill>
                  <a:schemeClr val="tx1"/>
                </a:solidFill>
                <a:effectLst/>
                <a:latin typeface="+mn-lt"/>
                <a:ea typeface="+mn-ea"/>
                <a:cs typeface="+mn-cs"/>
              </a:rPr>
              <a:t>. </a:t>
            </a:r>
          </a:p>
          <a:p>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second one uses the </a:t>
            </a:r>
            <a:r>
              <a:rPr lang="en-US" sz="1200" b="1" kern="1200" dirty="0" smtClean="0">
                <a:solidFill>
                  <a:schemeClr val="tx1"/>
                </a:solidFill>
                <a:effectLst/>
                <a:latin typeface="+mn-lt"/>
                <a:ea typeface="+mn-ea"/>
                <a:cs typeface="+mn-cs"/>
              </a:rPr>
              <a:t>add()</a:t>
            </a:r>
            <a:r>
              <a:rPr lang="en-US" sz="1200" kern="1200" dirty="0" smtClean="0">
                <a:solidFill>
                  <a:schemeClr val="tx1"/>
                </a:solidFill>
                <a:effectLst/>
                <a:latin typeface="+mn-lt"/>
                <a:ea typeface="+mn-ea"/>
                <a:cs typeface="+mn-cs"/>
              </a:rPr>
              <a:t> method on the </a:t>
            </a:r>
            <a:r>
              <a:rPr lang="en-US" sz="1200" b="1" kern="1200" dirty="0" smtClean="0">
                <a:solidFill>
                  <a:schemeClr val="tx1"/>
                </a:solidFill>
                <a:effectLst/>
                <a:latin typeface="+mn-lt"/>
                <a:ea typeface="+mn-ea"/>
                <a:cs typeface="+mn-cs"/>
              </a:rPr>
              <a:t>snake </a:t>
            </a:r>
            <a:r>
              <a:rPr lang="en-US" sz="1200" kern="1200" dirty="0" smtClean="0">
                <a:solidFill>
                  <a:schemeClr val="tx1"/>
                </a:solidFill>
                <a:effectLst/>
                <a:latin typeface="+mn-lt"/>
                <a:ea typeface="+mn-ea"/>
                <a:cs typeface="+mn-cs"/>
              </a:rPr>
              <a:t>list, allowing to add a new element (passed as input parameter) at the end of the list</a:t>
            </a:r>
            <a:r>
              <a:rPr lang="fr-FR" dirty="0" smtClean="0">
                <a:effectLst/>
              </a:rPr>
              <a:t> </a:t>
            </a:r>
          </a:p>
          <a:p>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the third statement, display the new element in the world at the position (2,2), thanks to the use of the </a:t>
            </a:r>
            <a:r>
              <a:rPr lang="en-US" sz="1200" b="1" kern="1200" dirty="0" err="1" smtClean="0">
                <a:solidFill>
                  <a:schemeClr val="tx1"/>
                </a:solidFill>
                <a:effectLst/>
                <a:latin typeface="+mn-lt"/>
                <a:ea typeface="+mn-ea"/>
                <a:cs typeface="+mn-cs"/>
              </a:rPr>
              <a:t>addObject</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method that we already used to display the borders.</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Compile your changes, you should now see Bobby’s head at the position (2, 2).</a:t>
            </a: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21</a:t>
            </a:fld>
            <a:endParaRPr lang="en-US"/>
          </a:p>
        </p:txBody>
      </p:sp>
    </p:spTree>
    <p:extLst>
      <p:ext uri="{BB962C8B-B14F-4D97-AF65-F5344CB8AC3E}">
        <p14:creationId xmlns:p14="http://schemas.microsoft.com/office/powerpoint/2010/main" val="2147931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know in which direction Bobby is moving, we will add two new properties. One for the direction in the x-axis and one for the direction along the y-axis.</a:t>
            </a:r>
            <a:endParaRPr lang="fr-FR" sz="1200" kern="1200" dirty="0" smtClean="0">
              <a:solidFill>
                <a:schemeClr val="tx1"/>
              </a:solidFill>
              <a:effectLst/>
              <a:latin typeface="+mn-lt"/>
              <a:ea typeface="+mn-ea"/>
              <a:cs typeface="+mn-cs"/>
            </a:endParaRPr>
          </a:p>
          <a:p>
            <a:endParaRPr lang="fr-FR" dirty="0" smtClean="0"/>
          </a:p>
          <a:p>
            <a:r>
              <a:rPr lang="en-US" sz="1200" kern="1200" dirty="0" smtClean="0">
                <a:solidFill>
                  <a:schemeClr val="tx1"/>
                </a:solidFill>
                <a:effectLst/>
                <a:latin typeface="+mn-lt"/>
                <a:ea typeface="+mn-ea"/>
                <a:cs typeface="+mn-cs"/>
              </a:rPr>
              <a:t>To start with a movement of Bobby to the right, the variable dx is initialize to 1 and </a:t>
            </a:r>
            <a:r>
              <a:rPr lang="en-US" sz="1200" kern="1200" dirty="0" err="1" smtClean="0">
                <a:solidFill>
                  <a:schemeClr val="tx1"/>
                </a:solidFill>
                <a:effectLst/>
                <a:latin typeface="+mn-lt"/>
                <a:ea typeface="+mn-ea"/>
                <a:cs typeface="+mn-cs"/>
              </a:rPr>
              <a:t>dy</a:t>
            </a:r>
            <a:r>
              <a:rPr lang="en-US" sz="1200" kern="1200" dirty="0" smtClean="0">
                <a:solidFill>
                  <a:schemeClr val="tx1"/>
                </a:solidFill>
                <a:effectLst/>
                <a:latin typeface="+mn-lt"/>
                <a:ea typeface="+mn-ea"/>
                <a:cs typeface="+mn-cs"/>
              </a:rPr>
              <a:t> is initialized to 0.</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Now, let’s add a method </a:t>
            </a:r>
            <a:r>
              <a:rPr lang="en-US" sz="1200" b="1" kern="1200" dirty="0" smtClean="0">
                <a:solidFill>
                  <a:schemeClr val="tx1"/>
                </a:solidFill>
                <a:effectLst/>
                <a:latin typeface="+mn-lt"/>
                <a:ea typeface="+mn-ea"/>
                <a:cs typeface="+mn-cs"/>
              </a:rPr>
              <a:t>act()</a:t>
            </a:r>
            <a:r>
              <a:rPr lang="en-US" sz="1200" kern="1200" dirty="0" smtClean="0">
                <a:solidFill>
                  <a:schemeClr val="tx1"/>
                </a:solidFill>
                <a:effectLst/>
                <a:latin typeface="+mn-lt"/>
                <a:ea typeface="+mn-ea"/>
                <a:cs typeface="+mn-cs"/>
              </a:rPr>
              <a:t> to our </a:t>
            </a:r>
            <a:r>
              <a:rPr lang="en-US" sz="1200" b="1" kern="1200" dirty="0" err="1" smtClean="0">
                <a:solidFill>
                  <a:schemeClr val="tx1"/>
                </a:solidFill>
                <a:effectLst/>
                <a:latin typeface="+mn-lt"/>
                <a:ea typeface="+mn-ea"/>
                <a:cs typeface="+mn-cs"/>
              </a:rPr>
              <a:t>SnakeWorld</a:t>
            </a:r>
            <a:r>
              <a:rPr lang="en-US" sz="1200" kern="1200" dirty="0" smtClean="0">
                <a:solidFill>
                  <a:schemeClr val="tx1"/>
                </a:solidFill>
                <a:effectLst/>
                <a:latin typeface="+mn-lt"/>
                <a:ea typeface="+mn-ea"/>
                <a:cs typeface="+mn-cs"/>
              </a:rPr>
              <a:t>. This method is called by </a:t>
            </a:r>
            <a:r>
              <a:rPr lang="en-US" sz="1200" kern="1200" dirty="0" err="1" smtClean="0">
                <a:solidFill>
                  <a:schemeClr val="tx1"/>
                </a:solidFill>
                <a:effectLst/>
                <a:latin typeface="+mn-lt"/>
                <a:ea typeface="+mn-ea"/>
                <a:cs typeface="+mn-cs"/>
              </a:rPr>
              <a:t>Greenfoot</a:t>
            </a:r>
            <a:r>
              <a:rPr lang="en-US" sz="1200" kern="1200" dirty="0" smtClean="0">
                <a:solidFill>
                  <a:schemeClr val="tx1"/>
                </a:solidFill>
                <a:effectLst/>
                <a:latin typeface="+mn-lt"/>
                <a:ea typeface="+mn-ea"/>
                <a:cs typeface="+mn-cs"/>
              </a:rPr>
              <a:t> continuously to make the game advance. It calls it on the </a:t>
            </a:r>
            <a:r>
              <a:rPr lang="en-US" sz="1200" b="1" kern="1200" dirty="0" smtClean="0">
                <a:solidFill>
                  <a:schemeClr val="tx1"/>
                </a:solidFill>
                <a:effectLst/>
                <a:latin typeface="+mn-lt"/>
                <a:ea typeface="+mn-ea"/>
                <a:cs typeface="+mn-cs"/>
              </a:rPr>
              <a:t>World</a:t>
            </a:r>
            <a:r>
              <a:rPr lang="en-US" sz="1200" kern="1200" dirty="0" smtClean="0">
                <a:solidFill>
                  <a:schemeClr val="tx1"/>
                </a:solidFill>
                <a:effectLst/>
                <a:latin typeface="+mn-lt"/>
                <a:ea typeface="+mn-ea"/>
                <a:cs typeface="+mn-cs"/>
              </a:rPr>
              <a:t> and on all the </a:t>
            </a:r>
            <a:r>
              <a:rPr lang="en-US" sz="1200" b="1" kern="1200" dirty="0" smtClean="0">
                <a:solidFill>
                  <a:schemeClr val="tx1"/>
                </a:solidFill>
                <a:effectLst/>
                <a:latin typeface="+mn-lt"/>
                <a:ea typeface="+mn-ea"/>
                <a:cs typeface="+mn-cs"/>
              </a:rPr>
              <a:t>Actors</a:t>
            </a:r>
            <a:r>
              <a:rPr lang="en-US" sz="1200" kern="1200" dirty="0" smtClean="0">
                <a:solidFill>
                  <a:schemeClr val="tx1"/>
                </a:solidFill>
                <a:effectLst/>
                <a:latin typeface="+mn-lt"/>
                <a:ea typeface="+mn-ea"/>
                <a:cs typeface="+mn-cs"/>
              </a:rPr>
              <a:t> that have been added to the </a:t>
            </a:r>
            <a:r>
              <a:rPr lang="en-US" sz="1200" b="1" kern="1200" dirty="0" smtClean="0">
                <a:solidFill>
                  <a:schemeClr val="tx1"/>
                </a:solidFill>
                <a:effectLst/>
                <a:latin typeface="+mn-lt"/>
                <a:ea typeface="+mn-ea"/>
                <a:cs typeface="+mn-cs"/>
              </a:rPr>
              <a:t>World</a:t>
            </a:r>
            <a:r>
              <a:rPr lang="en-US" sz="1200" kern="1200" dirty="0" smtClean="0">
                <a:solidFill>
                  <a:schemeClr val="tx1"/>
                </a:solidFill>
                <a:effectLst/>
                <a:latin typeface="+mn-lt"/>
                <a:ea typeface="+mn-ea"/>
                <a:cs typeface="+mn-cs"/>
              </a:rPr>
              <a:t>.</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 follows a first version of the </a:t>
            </a:r>
            <a:r>
              <a:rPr lang="en-US" sz="1200" b="1" kern="1200" dirty="0" smtClean="0">
                <a:solidFill>
                  <a:schemeClr val="tx1"/>
                </a:solidFill>
                <a:effectLst/>
                <a:latin typeface="+mn-lt"/>
                <a:ea typeface="+mn-ea"/>
                <a:cs typeface="+mn-cs"/>
              </a:rPr>
              <a:t>act()</a:t>
            </a:r>
            <a:r>
              <a:rPr lang="en-US" sz="1200" kern="1200" dirty="0" smtClean="0">
                <a:solidFill>
                  <a:schemeClr val="tx1"/>
                </a:solidFill>
                <a:effectLst/>
                <a:latin typeface="+mn-lt"/>
                <a:ea typeface="+mn-ea"/>
                <a:cs typeface="+mn-cs"/>
              </a:rPr>
              <a:t> method.</a:t>
            </a:r>
            <a:endParaRPr lang="fr-FR" sz="1200" kern="1200" dirty="0" smtClean="0">
              <a:solidFill>
                <a:schemeClr val="tx1"/>
              </a:solidFill>
              <a:effectLst/>
              <a:latin typeface="+mn-lt"/>
              <a:ea typeface="+mn-ea"/>
              <a:cs typeface="+mn-cs"/>
            </a:endParaRPr>
          </a:p>
          <a:p>
            <a:endParaRPr lang="fr-FR" dirty="0" smtClean="0"/>
          </a:p>
          <a:p>
            <a:r>
              <a:rPr lang="en-US" sz="1200" kern="1200" dirty="0" smtClean="0">
                <a:solidFill>
                  <a:schemeClr val="tx1"/>
                </a:solidFill>
                <a:effectLst/>
                <a:latin typeface="+mn-lt"/>
                <a:ea typeface="+mn-ea"/>
                <a:cs typeface="+mn-cs"/>
              </a:rPr>
              <a:t>In this first version, we take the current head (i.e. the last element in our list). The </a:t>
            </a:r>
            <a:r>
              <a:rPr lang="en-US" sz="1200" b="1" kern="1200" dirty="0" err="1" smtClean="0">
                <a:solidFill>
                  <a:schemeClr val="tx1"/>
                </a:solidFill>
                <a:effectLst/>
                <a:latin typeface="+mn-lt"/>
                <a:ea typeface="+mn-ea"/>
                <a:cs typeface="+mn-cs"/>
              </a:rPr>
              <a:t>getLast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method</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on a </a:t>
            </a:r>
            <a:r>
              <a:rPr lang="en-US" sz="1200" b="1" kern="1200" dirty="0" err="1" smtClean="0">
                <a:solidFill>
                  <a:schemeClr val="tx1"/>
                </a:solidFill>
                <a:effectLst/>
                <a:latin typeface="+mn-lt"/>
                <a:ea typeface="+mn-ea"/>
                <a:cs typeface="+mn-cs"/>
              </a:rPr>
              <a:t>LinkedList</a:t>
            </a:r>
            <a:r>
              <a:rPr lang="en-US" sz="1200" kern="1200" dirty="0" smtClean="0">
                <a:solidFill>
                  <a:schemeClr val="tx1"/>
                </a:solidFill>
                <a:effectLst/>
                <a:latin typeface="+mn-lt"/>
                <a:ea typeface="+mn-ea"/>
                <a:cs typeface="+mn-cs"/>
              </a:rPr>
              <a:t> indeed returns the last element of that list.</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Next, we change the image of that element so it becomes an image of the tail element of the Snake.</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Next, we create a new head with the statement </a:t>
            </a:r>
            <a:r>
              <a:rPr lang="en-US" sz="1200" b="1" kern="1200" dirty="0" smtClean="0">
                <a:solidFill>
                  <a:schemeClr val="tx1"/>
                </a:solidFill>
                <a:effectLst/>
                <a:latin typeface="+mn-lt"/>
                <a:ea typeface="+mn-ea"/>
                <a:cs typeface="+mn-cs"/>
              </a:rPr>
              <a:t>new </a:t>
            </a:r>
            <a:r>
              <a:rPr lang="en-US" sz="1200" b="1" kern="1200" dirty="0" err="1" smtClean="0">
                <a:solidFill>
                  <a:schemeClr val="tx1"/>
                </a:solidFill>
                <a:effectLst/>
                <a:latin typeface="+mn-lt"/>
                <a:ea typeface="+mn-ea"/>
                <a:cs typeface="+mn-cs"/>
              </a:rPr>
              <a:t>SnakeBody</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and we compute the new position of this new head, based on the current position and the current movement direction (dx et </a:t>
            </a:r>
            <a:r>
              <a:rPr lang="en-US" sz="1200" kern="1200" dirty="0" err="1" smtClean="0">
                <a:solidFill>
                  <a:schemeClr val="tx1"/>
                </a:solidFill>
                <a:effectLst/>
                <a:latin typeface="+mn-lt"/>
                <a:ea typeface="+mn-ea"/>
                <a:cs typeface="+mn-cs"/>
              </a:rPr>
              <a:t>dy</a:t>
            </a:r>
            <a:r>
              <a:rPr lang="en-US" sz="1200" kern="1200" dirty="0" smtClean="0">
                <a:solidFill>
                  <a:schemeClr val="tx1"/>
                </a:solidFill>
                <a:effectLst/>
                <a:latin typeface="+mn-lt"/>
                <a:ea typeface="+mn-ea"/>
                <a:cs typeface="+mn-cs"/>
              </a:rPr>
              <a:t>).</a:t>
            </a:r>
            <a:endParaRPr lang="fr-FR" sz="1200" kern="1200" dirty="0" smtClean="0">
              <a:solidFill>
                <a:schemeClr val="tx1"/>
              </a:solidFill>
              <a:effectLst/>
              <a:latin typeface="+mn-lt"/>
              <a:ea typeface="+mn-ea"/>
              <a:cs typeface="+mn-cs"/>
            </a:endParaRPr>
          </a:p>
          <a:p>
            <a:endParaRPr lang="fr-FR" dirty="0" smtClean="0"/>
          </a:p>
          <a:p>
            <a:r>
              <a:rPr lang="en-US" sz="1200" kern="1200" dirty="0" smtClean="0">
                <a:solidFill>
                  <a:schemeClr val="tx1"/>
                </a:solidFill>
                <a:effectLst/>
                <a:latin typeface="+mn-lt"/>
                <a:ea typeface="+mn-ea"/>
                <a:cs typeface="+mn-cs"/>
              </a:rPr>
              <a:t>Finally, we add the new head at the position in the world and we also add it to the list of the snake elements</a:t>
            </a:r>
            <a:r>
              <a:rPr lang="fr-FR" dirty="0" smtClean="0">
                <a:effectLst/>
              </a:rPr>
              <a:t> </a:t>
            </a:r>
          </a:p>
          <a:p>
            <a:endParaRPr lang="fr-FR" dirty="0" smtClean="0">
              <a:effectLst/>
            </a:endParaRPr>
          </a:p>
          <a:p>
            <a:endParaRPr lang="fr-FR"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Compile your changes and test the game by clicking « </a:t>
            </a:r>
            <a:r>
              <a:rPr lang="en-US" sz="1200" b="1" kern="1200" dirty="0" smtClean="0">
                <a:solidFill>
                  <a:schemeClr val="tx1"/>
                </a:solidFill>
                <a:effectLst/>
                <a:latin typeface="+mn-lt"/>
                <a:ea typeface="+mn-ea"/>
                <a:cs typeface="+mn-cs"/>
              </a:rPr>
              <a:t>run » </a:t>
            </a:r>
            <a:r>
              <a:rPr lang="en-US" sz="1200" kern="1200" dirty="0" smtClean="0">
                <a:solidFill>
                  <a:schemeClr val="tx1"/>
                </a:solidFill>
                <a:effectLst/>
                <a:latin typeface="+mn-lt"/>
                <a:ea typeface="+mn-ea"/>
                <a:cs typeface="+mn-cs"/>
              </a:rPr>
              <a:t>(to ask </a:t>
            </a:r>
            <a:r>
              <a:rPr lang="en-US" sz="1200" kern="1200" dirty="0" err="1" smtClean="0">
                <a:solidFill>
                  <a:schemeClr val="tx1"/>
                </a:solidFill>
                <a:effectLst/>
                <a:latin typeface="+mn-lt"/>
                <a:ea typeface="+mn-ea"/>
                <a:cs typeface="+mn-cs"/>
              </a:rPr>
              <a:t>Greenfoot</a:t>
            </a:r>
            <a:r>
              <a:rPr lang="en-US" sz="1200" kern="1200" dirty="0" smtClean="0">
                <a:solidFill>
                  <a:schemeClr val="tx1"/>
                </a:solidFill>
                <a:effectLst/>
                <a:latin typeface="+mn-lt"/>
                <a:ea typeface="+mn-ea"/>
                <a:cs typeface="+mn-cs"/>
              </a:rPr>
              <a:t> to call the act method continuously).</a:t>
            </a:r>
            <a:endParaRPr lang="fr-FR" sz="1200" kern="1200" dirty="0" smtClean="0">
              <a:solidFill>
                <a:schemeClr val="tx1"/>
              </a:solidFill>
              <a:effectLst/>
              <a:latin typeface="+mn-lt"/>
              <a:ea typeface="+mn-ea"/>
              <a:cs typeface="+mn-cs"/>
            </a:endParaRPr>
          </a:p>
          <a:p>
            <a:endParaRPr lang="fr-FR" dirty="0" smtClean="0">
              <a:effectLst/>
            </a:endParaRPr>
          </a:p>
          <a:p>
            <a:r>
              <a:rPr lang="en-US" sz="1200" kern="1200" dirty="0" smtClean="0">
                <a:solidFill>
                  <a:schemeClr val="tx1"/>
                </a:solidFill>
                <a:effectLst/>
                <a:latin typeface="+mn-lt"/>
                <a:ea typeface="+mn-ea"/>
                <a:cs typeface="+mn-cs"/>
              </a:rPr>
              <a:t>The snake is indeed going to the right, but it is also growing at each step until it hits the border</a:t>
            </a:r>
            <a:r>
              <a:rPr lang="fr-FR" dirty="0" smtClean="0">
                <a:effectLst/>
              </a:rPr>
              <a:t> </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22</a:t>
            </a:fld>
            <a:endParaRPr lang="en-US"/>
          </a:p>
        </p:txBody>
      </p:sp>
    </p:spTree>
    <p:extLst>
      <p:ext uri="{BB962C8B-B14F-4D97-AF65-F5344CB8AC3E}">
        <p14:creationId xmlns:p14="http://schemas.microsoft.com/office/powerpoint/2010/main" val="3372391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Before going further, let’s</a:t>
            </a:r>
            <a:r>
              <a:rPr lang="en-US" sz="1200" kern="1200" baseline="0" dirty="0" smtClean="0">
                <a:solidFill>
                  <a:schemeClr val="tx1"/>
                </a:solidFill>
                <a:effectLst/>
                <a:latin typeface="+mn-lt"/>
                <a:ea typeface="+mn-ea"/>
                <a:cs typeface="+mn-cs"/>
              </a:rPr>
              <a:t> introduce another important programming concept, the if statement.</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syntax of an </a:t>
            </a:r>
            <a:r>
              <a:rPr lang="en-US" sz="1200" b="1" kern="1200" dirty="0" smtClean="0">
                <a:solidFill>
                  <a:schemeClr val="tx1"/>
                </a:solidFill>
                <a:effectLst/>
                <a:latin typeface="+mn-lt"/>
                <a:ea typeface="+mn-ea"/>
                <a:cs typeface="+mn-cs"/>
              </a:rPr>
              <a:t>if statement</a:t>
            </a:r>
            <a:r>
              <a:rPr lang="en-US" sz="1200" kern="1200" dirty="0" smtClean="0">
                <a:solidFill>
                  <a:schemeClr val="tx1"/>
                </a:solidFill>
                <a:effectLst/>
                <a:latin typeface="+mn-lt"/>
                <a:ea typeface="+mn-ea"/>
                <a:cs typeface="+mn-cs"/>
              </a:rPr>
              <a:t> is the following</a:t>
            </a:r>
            <a:endParaRPr lang="fr-FR"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its execution depends on the </a:t>
            </a:r>
            <a:r>
              <a:rPr lang="en-US" sz="1200" b="1" kern="1200" dirty="0" smtClean="0">
                <a:solidFill>
                  <a:schemeClr val="tx1"/>
                </a:solidFill>
                <a:effectLst/>
                <a:latin typeface="+mn-lt"/>
                <a:ea typeface="+mn-ea"/>
                <a:cs typeface="+mn-cs"/>
              </a:rPr>
              <a:t>condition </a:t>
            </a:r>
            <a:r>
              <a:rPr lang="en-US" sz="1200" kern="1200" dirty="0" smtClean="0">
                <a:solidFill>
                  <a:schemeClr val="tx1"/>
                </a:solidFill>
                <a:effectLst/>
                <a:latin typeface="+mn-lt"/>
                <a:ea typeface="+mn-ea"/>
                <a:cs typeface="+mn-cs"/>
              </a:rPr>
              <a:t>:</a:t>
            </a:r>
            <a:endParaRPr lang="fr-FR" sz="1200" kern="1200" dirty="0" smtClean="0">
              <a:solidFill>
                <a:schemeClr val="tx1"/>
              </a:solidFill>
              <a:effectLst/>
              <a:latin typeface="+mn-lt"/>
              <a:ea typeface="+mn-ea"/>
              <a:cs typeface="+mn-cs"/>
            </a:endParaRPr>
          </a:p>
          <a:p>
            <a:endParaRPr lang="fr-FR" dirty="0" smtClean="0"/>
          </a:p>
          <a:p>
            <a:r>
              <a:rPr lang="en-US" sz="1200" kern="1200" dirty="0" smtClean="0">
                <a:solidFill>
                  <a:schemeClr val="tx1"/>
                </a:solidFill>
                <a:effectLst/>
                <a:latin typeface="+mn-lt"/>
                <a:ea typeface="+mn-ea"/>
                <a:cs typeface="+mn-cs"/>
              </a:rPr>
              <a:t>Another form of the if statement is the </a:t>
            </a:r>
            <a:r>
              <a:rPr lang="en-US" sz="1200" b="1" kern="1200" dirty="0" smtClean="0">
                <a:solidFill>
                  <a:schemeClr val="tx1"/>
                </a:solidFill>
                <a:effectLst/>
                <a:latin typeface="+mn-lt"/>
                <a:ea typeface="+mn-ea"/>
                <a:cs typeface="+mn-cs"/>
              </a:rPr>
              <a:t>if-then-else </a:t>
            </a:r>
            <a:r>
              <a:rPr lang="en-US" sz="1200" kern="1200" dirty="0" smtClean="0">
                <a:solidFill>
                  <a:schemeClr val="tx1"/>
                </a:solidFill>
                <a:effectLst/>
                <a:latin typeface="+mn-lt"/>
                <a:ea typeface="+mn-ea"/>
                <a:cs typeface="+mn-cs"/>
              </a:rPr>
              <a:t>allowing to define two behaviors:</a:t>
            </a:r>
            <a:endParaRPr lang="fr-FR" sz="1200" kern="1200" dirty="0" smtClean="0">
              <a:solidFill>
                <a:schemeClr val="tx1"/>
              </a:solidFill>
              <a:effectLst/>
              <a:latin typeface="+mn-lt"/>
              <a:ea typeface="+mn-ea"/>
              <a:cs typeface="+mn-cs"/>
            </a:endParaRPr>
          </a:p>
          <a:p>
            <a:endParaRPr lang="fr-FR" dirty="0" smtClean="0"/>
          </a:p>
          <a:p>
            <a:r>
              <a:rPr lang="en-US" sz="1200" kern="1200" dirty="0" smtClean="0">
                <a:solidFill>
                  <a:schemeClr val="tx1"/>
                </a:solidFill>
                <a:effectLst/>
                <a:latin typeface="+mn-lt"/>
                <a:ea typeface="+mn-ea"/>
                <a:cs typeface="+mn-cs"/>
              </a:rPr>
              <a:t>Again, its execution depends on the </a:t>
            </a:r>
            <a:r>
              <a:rPr lang="en-US" sz="1200" b="1" kern="1200" dirty="0" smtClean="0">
                <a:solidFill>
                  <a:schemeClr val="tx1"/>
                </a:solidFill>
                <a:effectLst/>
                <a:latin typeface="+mn-lt"/>
                <a:ea typeface="+mn-ea"/>
                <a:cs typeface="+mn-cs"/>
              </a:rPr>
              <a:t>condition :</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23</a:t>
            </a:fld>
            <a:endParaRPr lang="en-US"/>
          </a:p>
        </p:txBody>
      </p:sp>
    </p:spTree>
    <p:extLst>
      <p:ext uri="{BB962C8B-B14F-4D97-AF65-F5344CB8AC3E}">
        <p14:creationId xmlns:p14="http://schemas.microsoft.com/office/powerpoint/2010/main" val="4238881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In order to limit the size of the snake tail, we will add a new property to the world, indicating how many elements of the tails still need to be created.</a:t>
            </a:r>
            <a:r>
              <a:rPr lang="fr-FR" dirty="0" smtClean="0">
                <a:effectLst/>
              </a:rPr>
              <a:t> </a:t>
            </a:r>
          </a:p>
          <a:p>
            <a:endParaRPr lang="fr-FR" dirty="0" smtClean="0">
              <a:effectLst/>
            </a:endParaRPr>
          </a:p>
          <a:p>
            <a:endParaRPr lang="fr-FR" dirty="0" smtClean="0">
              <a:effectLst/>
            </a:endParaRPr>
          </a:p>
          <a:p>
            <a:r>
              <a:rPr lang="en-US" sz="1200" kern="1200" dirty="0" smtClean="0">
                <a:solidFill>
                  <a:schemeClr val="tx1"/>
                </a:solidFill>
                <a:effectLst/>
                <a:latin typeface="+mn-lt"/>
                <a:ea typeface="+mn-ea"/>
                <a:cs typeface="+mn-cs"/>
              </a:rPr>
              <a:t>In the </a:t>
            </a:r>
            <a:r>
              <a:rPr lang="en-US" sz="1200" b="1" kern="1200" dirty="0" smtClean="0">
                <a:solidFill>
                  <a:schemeClr val="tx1"/>
                </a:solidFill>
                <a:effectLst/>
                <a:latin typeface="+mn-lt"/>
                <a:ea typeface="+mn-ea"/>
                <a:cs typeface="+mn-cs"/>
              </a:rPr>
              <a:t>act()</a:t>
            </a:r>
            <a:r>
              <a:rPr lang="en-US" sz="1200" kern="1200" dirty="0" smtClean="0">
                <a:solidFill>
                  <a:schemeClr val="tx1"/>
                </a:solidFill>
                <a:effectLst/>
                <a:latin typeface="+mn-lt"/>
                <a:ea typeface="+mn-ea"/>
                <a:cs typeface="+mn-cs"/>
              </a:rPr>
              <a:t> method, after having displayed the new head, we will test the value of this counter:</a:t>
            </a:r>
            <a:endParaRPr lang="fr-FR"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 - If it is equal to 0, we will suppress the </a:t>
            </a:r>
            <a:r>
              <a:rPr lang="en-US" sz="1200" kern="1200" dirty="0" err="1" smtClean="0">
                <a:solidFill>
                  <a:schemeClr val="tx1"/>
                </a:solidFill>
                <a:effectLst/>
                <a:latin typeface="+mn-lt"/>
                <a:ea typeface="+mn-ea"/>
                <a:cs typeface="+mn-cs"/>
              </a:rPr>
              <a:t>laste</a:t>
            </a:r>
            <a:r>
              <a:rPr lang="en-US" sz="1200" kern="1200" dirty="0" smtClean="0">
                <a:solidFill>
                  <a:schemeClr val="tx1"/>
                </a:solidFill>
                <a:effectLst/>
                <a:latin typeface="+mn-lt"/>
                <a:ea typeface="+mn-ea"/>
                <a:cs typeface="+mn-cs"/>
              </a:rPr>
              <a:t> element of the snake tail (which is actually the first element in our list since we always add the new head to the end of the list).</a:t>
            </a:r>
            <a:endParaRPr lang="fr-FR"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 - Otherwise, we decrement the counter of 1</a:t>
            </a:r>
            <a:endParaRPr lang="fr-FR" sz="1200" kern="1200" dirty="0" smtClean="0">
              <a:solidFill>
                <a:schemeClr val="tx1"/>
              </a:solidFill>
              <a:effectLst/>
              <a:latin typeface="+mn-lt"/>
              <a:ea typeface="+mn-ea"/>
              <a:cs typeface="+mn-cs"/>
            </a:endParaRPr>
          </a:p>
          <a:p>
            <a:endParaRPr lang="fr-FR" dirty="0" smtClean="0">
              <a:effectLst/>
            </a:endParaRPr>
          </a:p>
          <a:p>
            <a:r>
              <a:rPr lang="en-US" sz="1200" kern="1200" dirty="0" smtClean="0">
                <a:solidFill>
                  <a:schemeClr val="tx1"/>
                </a:solidFill>
                <a:effectLst/>
                <a:latin typeface="+mn-lt"/>
                <a:ea typeface="+mn-ea"/>
                <a:cs typeface="+mn-cs"/>
              </a:rPr>
              <a:t>The </a:t>
            </a:r>
            <a:r>
              <a:rPr lang="en-US" sz="1200" b="1" kern="1200" dirty="0" err="1" smtClean="0">
                <a:solidFill>
                  <a:schemeClr val="tx1"/>
                </a:solidFill>
                <a:effectLst/>
                <a:latin typeface="+mn-lt"/>
                <a:ea typeface="+mn-ea"/>
                <a:cs typeface="+mn-cs"/>
              </a:rPr>
              <a:t>removeFirst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method on a </a:t>
            </a:r>
            <a:r>
              <a:rPr lang="en-US" sz="1200" b="1" kern="1200" dirty="0" err="1" smtClean="0">
                <a:solidFill>
                  <a:schemeClr val="tx1"/>
                </a:solidFill>
                <a:effectLst/>
                <a:latin typeface="+mn-lt"/>
                <a:ea typeface="+mn-ea"/>
                <a:cs typeface="+mn-cs"/>
              </a:rPr>
              <a:t>LinkedList</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remove the first element of the list and returns it.</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err="1" smtClean="0">
                <a:solidFill>
                  <a:schemeClr val="tx1"/>
                </a:solidFill>
                <a:effectLst/>
                <a:latin typeface="+mn-lt"/>
                <a:ea typeface="+mn-ea"/>
                <a:cs typeface="+mn-cs"/>
              </a:rPr>
              <a:t>removeObject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method, inherited from World, removes the actor passed as argument from the world (and hence suppress it from the screen).</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b="1" kern="1200" dirty="0" err="1" smtClean="0">
                <a:solidFill>
                  <a:schemeClr val="tx1"/>
                </a:solidFill>
                <a:effectLst/>
                <a:latin typeface="+mn-lt"/>
                <a:ea typeface="+mn-ea"/>
                <a:cs typeface="+mn-cs"/>
              </a:rPr>
              <a:t>tailCounter</a:t>
            </a:r>
            <a:r>
              <a:rPr lang="en-US" sz="1200" b="1" kern="120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is equivalent to</a:t>
            </a:r>
            <a:endParaRPr lang="fr-FR" sz="1200" kern="1200" dirty="0" smtClean="0">
              <a:solidFill>
                <a:schemeClr val="tx1"/>
              </a:solidFill>
              <a:effectLst/>
              <a:latin typeface="+mn-lt"/>
              <a:ea typeface="+mn-ea"/>
              <a:cs typeface="+mn-cs"/>
            </a:endParaRPr>
          </a:p>
          <a:p>
            <a:r>
              <a:rPr lang="en-US" sz="1200" b="1" kern="1200" dirty="0" err="1" smtClean="0">
                <a:solidFill>
                  <a:schemeClr val="tx1"/>
                </a:solidFill>
                <a:effectLst/>
                <a:latin typeface="+mn-lt"/>
                <a:ea typeface="+mn-ea"/>
                <a:cs typeface="+mn-cs"/>
              </a:rPr>
              <a:t>tailCounter</a:t>
            </a:r>
            <a:r>
              <a:rPr lang="en-US" sz="1200" b="1" kern="1200" dirty="0" smtClean="0">
                <a:solidFill>
                  <a:schemeClr val="tx1"/>
                </a:solidFill>
                <a:effectLst/>
                <a:latin typeface="+mn-lt"/>
                <a:ea typeface="+mn-ea"/>
                <a:cs typeface="+mn-cs"/>
              </a:rPr>
              <a:t> = </a:t>
            </a:r>
            <a:r>
              <a:rPr lang="en-US" sz="1200" b="1" kern="1200" dirty="0" err="1" smtClean="0">
                <a:solidFill>
                  <a:schemeClr val="tx1"/>
                </a:solidFill>
                <a:effectLst/>
                <a:latin typeface="+mn-lt"/>
                <a:ea typeface="+mn-ea"/>
                <a:cs typeface="+mn-cs"/>
              </a:rPr>
              <a:t>tailCounter</a:t>
            </a:r>
            <a:r>
              <a:rPr lang="en-US" sz="1200" b="1" kern="1200" dirty="0" smtClean="0">
                <a:solidFill>
                  <a:schemeClr val="tx1"/>
                </a:solidFill>
                <a:effectLst/>
                <a:latin typeface="+mn-lt"/>
                <a:ea typeface="+mn-ea"/>
                <a:cs typeface="+mn-cs"/>
              </a:rPr>
              <a:t> -1 ;</a:t>
            </a:r>
          </a:p>
          <a:p>
            <a:endParaRPr lang="en-US"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the 5 first calls to the </a:t>
            </a:r>
            <a:r>
              <a:rPr lang="en-US" sz="1200" b="1" kern="1200" dirty="0" smtClean="0">
                <a:solidFill>
                  <a:schemeClr val="tx1"/>
                </a:solidFill>
                <a:effectLst/>
                <a:latin typeface="+mn-lt"/>
                <a:ea typeface="+mn-ea"/>
                <a:cs typeface="+mn-cs"/>
              </a:rPr>
              <a:t>act() </a:t>
            </a:r>
            <a:r>
              <a:rPr lang="en-US" sz="1200" kern="1200" dirty="0" smtClean="0">
                <a:solidFill>
                  <a:schemeClr val="tx1"/>
                </a:solidFill>
                <a:effectLst/>
                <a:latin typeface="+mn-lt"/>
                <a:ea typeface="+mn-ea"/>
                <a:cs typeface="+mn-cs"/>
              </a:rPr>
              <a:t>method, the </a:t>
            </a:r>
            <a:r>
              <a:rPr lang="en-US" sz="1200" b="1" kern="1200" dirty="0" err="1" smtClean="0">
                <a:solidFill>
                  <a:schemeClr val="tx1"/>
                </a:solidFill>
                <a:effectLst/>
                <a:latin typeface="+mn-lt"/>
                <a:ea typeface="+mn-ea"/>
                <a:cs typeface="+mn-cs"/>
              </a:rPr>
              <a:t>tailCounter</a:t>
            </a:r>
            <a:r>
              <a:rPr lang="en-US" sz="1200" kern="1200" dirty="0" smtClean="0">
                <a:solidFill>
                  <a:schemeClr val="tx1"/>
                </a:solidFill>
                <a:effectLst/>
                <a:latin typeface="+mn-lt"/>
                <a:ea typeface="+mn-ea"/>
                <a:cs typeface="+mn-cs"/>
              </a:rPr>
              <a:t> is not equal to 0, the snake grows and the </a:t>
            </a:r>
            <a:r>
              <a:rPr lang="en-US" sz="1200" b="1" kern="1200" dirty="0" err="1" smtClean="0">
                <a:solidFill>
                  <a:schemeClr val="tx1"/>
                </a:solidFill>
                <a:effectLst/>
                <a:latin typeface="+mn-lt"/>
                <a:ea typeface="+mn-ea"/>
                <a:cs typeface="+mn-cs"/>
              </a:rPr>
              <a:t>tailCounter</a:t>
            </a:r>
            <a:r>
              <a:rPr lang="en-US" sz="1200" kern="1200" dirty="0" smtClean="0">
                <a:solidFill>
                  <a:schemeClr val="tx1"/>
                </a:solidFill>
                <a:effectLst/>
                <a:latin typeface="+mn-lt"/>
                <a:ea typeface="+mn-ea"/>
                <a:cs typeface="+mn-cs"/>
              </a:rPr>
              <a:t>  is decremented of 1.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soon as the </a:t>
            </a:r>
            <a:r>
              <a:rPr lang="en-US" sz="1200" b="1" kern="1200" dirty="0" err="1" smtClean="0">
                <a:solidFill>
                  <a:schemeClr val="tx1"/>
                </a:solidFill>
                <a:effectLst/>
                <a:latin typeface="+mn-lt"/>
                <a:ea typeface="+mn-ea"/>
                <a:cs typeface="+mn-cs"/>
              </a:rPr>
              <a:t>tailCounter</a:t>
            </a:r>
            <a:r>
              <a:rPr lang="en-US" sz="1200" kern="1200" dirty="0" smtClean="0">
                <a:solidFill>
                  <a:schemeClr val="tx1"/>
                </a:solidFill>
                <a:effectLst/>
                <a:latin typeface="+mn-lt"/>
                <a:ea typeface="+mn-ea"/>
                <a:cs typeface="+mn-cs"/>
              </a:rPr>
              <a:t> is equal to 0, the snake stop growing, as we remove a tail element each time we add a new head</a:t>
            </a:r>
            <a:r>
              <a:rPr lang="fr-FR" dirty="0" smtClean="0">
                <a:effectLst/>
              </a:rPr>
              <a:t> </a:t>
            </a: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24</a:t>
            </a:fld>
            <a:endParaRPr lang="en-US"/>
          </a:p>
        </p:txBody>
      </p:sp>
    </p:spTree>
    <p:extLst>
      <p:ext uri="{BB962C8B-B14F-4D97-AF65-F5344CB8AC3E}">
        <p14:creationId xmlns:p14="http://schemas.microsoft.com/office/powerpoint/2010/main" val="2621598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Do a</a:t>
            </a:r>
            <a:r>
              <a:rPr lang="fr-FR" baseline="0" dirty="0" smtClean="0"/>
              <a:t> quick </a:t>
            </a:r>
            <a:r>
              <a:rPr lang="fr-FR" baseline="0" dirty="0" err="1" smtClean="0"/>
              <a:t>demo</a:t>
            </a:r>
            <a:r>
              <a:rPr lang="fr-FR" baseline="0" dirty="0" smtClean="0"/>
              <a:t> of the </a:t>
            </a:r>
            <a:r>
              <a:rPr lang="fr-FR" baseline="0" dirty="0" err="1" smtClean="0"/>
              <a:t>game</a:t>
            </a:r>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7</a:t>
            </a:fld>
            <a:endParaRPr lang="en-US"/>
          </a:p>
        </p:txBody>
      </p:sp>
    </p:spTree>
    <p:extLst>
      <p:ext uri="{BB962C8B-B14F-4D97-AF65-F5344CB8AC3E}">
        <p14:creationId xmlns:p14="http://schemas.microsoft.com/office/powerpoint/2010/main" val="1750374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Now, we should manage the changes of directions based on the key pressed on the keyboard.</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that, we will create a new method in the </a:t>
            </a:r>
            <a:r>
              <a:rPr lang="en-US" sz="1200" b="1" kern="1200" dirty="0" err="1" smtClean="0">
                <a:solidFill>
                  <a:schemeClr val="tx1"/>
                </a:solidFill>
                <a:effectLst/>
                <a:latin typeface="+mn-lt"/>
                <a:ea typeface="+mn-ea"/>
                <a:cs typeface="+mn-cs"/>
              </a:rPr>
              <a:t>SnakeWorld</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class.</a:t>
            </a:r>
            <a:endParaRPr lang="fr-FR" sz="1200" kern="1200" dirty="0" smtClean="0">
              <a:solidFill>
                <a:schemeClr val="tx1"/>
              </a:solidFill>
              <a:effectLst/>
              <a:latin typeface="+mn-lt"/>
              <a:ea typeface="+mn-ea"/>
              <a:cs typeface="+mn-cs"/>
            </a:endParaRPr>
          </a:p>
          <a:p>
            <a:endParaRPr lang="fr-FR" dirty="0" smtClean="0"/>
          </a:p>
          <a:p>
            <a:r>
              <a:rPr lang="en-US" sz="1200" kern="1200" dirty="0" smtClean="0">
                <a:solidFill>
                  <a:schemeClr val="tx1"/>
                </a:solidFill>
                <a:effectLst/>
                <a:latin typeface="+mn-lt"/>
                <a:ea typeface="+mn-ea"/>
                <a:cs typeface="+mn-cs"/>
              </a:rPr>
              <a:t>The statement </a:t>
            </a:r>
            <a:r>
              <a:rPr lang="en-US" sz="1200" b="1" kern="1200" dirty="0" err="1" smtClean="0">
                <a:solidFill>
                  <a:schemeClr val="tx1"/>
                </a:solidFill>
                <a:effectLst/>
                <a:latin typeface="+mn-lt"/>
                <a:ea typeface="+mn-ea"/>
                <a:cs typeface="+mn-cs"/>
              </a:rPr>
              <a:t>Greenfoot.isKeyDown</a:t>
            </a:r>
            <a:r>
              <a:rPr lang="en-US" sz="1200" b="1" kern="1200" dirty="0" smtClean="0">
                <a:solidFill>
                  <a:schemeClr val="tx1"/>
                </a:solidFill>
                <a:effectLst/>
                <a:latin typeface="+mn-lt"/>
                <a:ea typeface="+mn-ea"/>
                <a:cs typeface="+mn-cs"/>
              </a:rPr>
              <a:t>(« key ») </a:t>
            </a:r>
            <a:r>
              <a:rPr lang="en-US" sz="1200" kern="1200" dirty="0" smtClean="0">
                <a:solidFill>
                  <a:schemeClr val="tx1"/>
                </a:solidFill>
                <a:effectLst/>
                <a:latin typeface="+mn-lt"/>
                <a:ea typeface="+mn-ea"/>
                <a:cs typeface="+mn-cs"/>
              </a:rPr>
              <a:t>allows to test if a key is pressed</a:t>
            </a:r>
            <a:r>
              <a:rPr lang="fr-FR" dirty="0" smtClean="0">
                <a:effectLst/>
              </a:rPr>
              <a:t> </a:t>
            </a:r>
          </a:p>
          <a:p>
            <a:endParaRPr lang="fr-FR" dirty="0" smtClean="0">
              <a:effectLst/>
            </a:endParaRPr>
          </a:p>
          <a:p>
            <a:r>
              <a:rPr lang="en-US" sz="1200" kern="1200" dirty="0" smtClean="0">
                <a:solidFill>
                  <a:schemeClr val="tx1"/>
                </a:solidFill>
                <a:effectLst/>
                <a:latin typeface="+mn-lt"/>
                <a:ea typeface="+mn-ea"/>
                <a:cs typeface="+mn-cs"/>
              </a:rPr>
              <a:t>To change the direction to the left or the right, it also requires that the current direction is not already left or right because Bobby cannot turn on himself </a:t>
            </a: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use expressions like the following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Greenfoot.isKeyDown</a:t>
            </a:r>
            <a:r>
              <a:rPr lang="en-US" sz="1200" b="1" kern="1200" dirty="0" smtClean="0">
                <a:solidFill>
                  <a:schemeClr val="tx1"/>
                </a:solidFill>
                <a:effectLst/>
                <a:latin typeface="+mn-lt"/>
                <a:ea typeface="+mn-ea"/>
                <a:cs typeface="+mn-cs"/>
              </a:rPr>
              <a:t>(“left“) &amp;&amp; dx == 0</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Which can be translated with « the left key is pressed </a:t>
            </a:r>
            <a:r>
              <a:rPr lang="en-US" sz="1200" b="1" kern="1200" dirty="0" smtClean="0">
                <a:solidFill>
                  <a:schemeClr val="tx1"/>
                </a:solidFill>
                <a:effectLst/>
                <a:latin typeface="+mn-lt"/>
                <a:ea typeface="+mn-ea"/>
                <a:cs typeface="+mn-cs"/>
              </a:rPr>
              <a:t>and</a:t>
            </a:r>
            <a:r>
              <a:rPr lang="en-US" sz="1200" kern="1200" dirty="0" smtClean="0">
                <a:solidFill>
                  <a:schemeClr val="tx1"/>
                </a:solidFill>
                <a:effectLst/>
                <a:latin typeface="+mn-lt"/>
                <a:ea typeface="+mn-ea"/>
                <a:cs typeface="+mn-cs"/>
              </a:rPr>
              <a:t> dx is equals to 0 ». The operator </a:t>
            </a:r>
            <a:r>
              <a:rPr lang="en-US" sz="1200" b="1" kern="1200" dirty="0" smtClean="0">
                <a:solidFill>
                  <a:schemeClr val="tx1"/>
                </a:solidFill>
                <a:effectLst/>
                <a:latin typeface="+mn-lt"/>
                <a:ea typeface="+mn-ea"/>
                <a:cs typeface="+mn-cs"/>
              </a:rPr>
              <a:t>&amp;&amp;</a:t>
            </a:r>
            <a:r>
              <a:rPr lang="en-US" sz="1200" kern="1200" dirty="0" smtClean="0">
                <a:solidFill>
                  <a:schemeClr val="tx1"/>
                </a:solidFill>
                <a:effectLst/>
                <a:latin typeface="+mn-lt"/>
                <a:ea typeface="+mn-ea"/>
                <a:cs typeface="+mn-cs"/>
              </a:rPr>
              <a:t> corresponds to the </a:t>
            </a:r>
            <a:r>
              <a:rPr lang="en-US" sz="1200" b="1" kern="1200" dirty="0" smtClean="0">
                <a:solidFill>
                  <a:schemeClr val="tx1"/>
                </a:solidFill>
                <a:effectLst/>
                <a:latin typeface="+mn-lt"/>
                <a:ea typeface="+mn-ea"/>
                <a:cs typeface="+mn-cs"/>
              </a:rPr>
              <a:t>and</a:t>
            </a:r>
            <a:r>
              <a:rPr lang="en-US" sz="1200" kern="1200" dirty="0" smtClean="0">
                <a:solidFill>
                  <a:schemeClr val="tx1"/>
                </a:solidFill>
                <a:effectLst/>
                <a:latin typeface="+mn-lt"/>
                <a:ea typeface="+mn-ea"/>
                <a:cs typeface="+mn-cs"/>
              </a:rPr>
              <a:t>, and the operator </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compares two values to see if they are equals.</a:t>
            </a:r>
            <a:r>
              <a:rPr lang="fr-FR" dirty="0" smtClean="0">
                <a:effectLst/>
              </a:rPr>
              <a:t> </a:t>
            </a:r>
          </a:p>
          <a:p>
            <a:endParaRPr lang="fr-FR" dirty="0" smtClean="0">
              <a:effectLst/>
            </a:endParaRPr>
          </a:p>
          <a:p>
            <a:endParaRPr lang="fr-FR" dirty="0" smtClean="0">
              <a:effectLst/>
            </a:endParaRPr>
          </a:p>
          <a:p>
            <a:r>
              <a:rPr lang="en-US" sz="1200" kern="1200" dirty="0" smtClean="0">
                <a:solidFill>
                  <a:schemeClr val="tx1"/>
                </a:solidFill>
                <a:effectLst/>
                <a:latin typeface="+mn-lt"/>
                <a:ea typeface="+mn-ea"/>
                <a:cs typeface="+mn-cs"/>
              </a:rPr>
              <a:t>It just remains to call this method at the beginning of our act() method.</a:t>
            </a:r>
            <a:r>
              <a:rPr lang="fr-FR" dirty="0" smtClean="0">
                <a:effectLst/>
              </a:rPr>
              <a:t> </a:t>
            </a:r>
          </a:p>
          <a:p>
            <a:endParaRPr lang="fr-FR"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Compile your changes and test them.</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can now move Bobby using the keyboard arrow keys.</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However, Bobby can go anywhere, even on the borders and he can cross himself</a:t>
            </a:r>
            <a:r>
              <a:rPr lang="fr-FR" dirty="0" smtClean="0">
                <a:effectLst/>
              </a:rPr>
              <a:t> </a:t>
            </a:r>
            <a:endParaRPr lang="fr-FR" sz="1200" kern="1200" dirty="0" smtClean="0">
              <a:solidFill>
                <a:schemeClr val="tx1"/>
              </a:solidFill>
              <a:effectLst/>
              <a:latin typeface="+mn-lt"/>
              <a:ea typeface="+mn-ea"/>
              <a:cs typeface="+mn-cs"/>
            </a:endParaRPr>
          </a:p>
          <a:p>
            <a:endParaRPr lang="fr-FR" dirty="0" smtClean="0">
              <a:effectLst/>
            </a:endParaRPr>
          </a:p>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25</a:t>
            </a:fld>
            <a:endParaRPr lang="en-US"/>
          </a:p>
        </p:txBody>
      </p:sp>
    </p:spTree>
    <p:extLst>
      <p:ext uri="{BB962C8B-B14F-4D97-AF65-F5344CB8AC3E}">
        <p14:creationId xmlns:p14="http://schemas.microsoft.com/office/powerpoint/2010/main" val="2881661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Before managing the collisions, we will add a property </a:t>
            </a:r>
            <a:r>
              <a:rPr lang="en-US" sz="1200" b="1" kern="1200" dirty="0" smtClean="0">
                <a:solidFill>
                  <a:schemeClr val="tx1"/>
                </a:solidFill>
                <a:effectLst/>
                <a:latin typeface="+mn-lt"/>
                <a:ea typeface="+mn-ea"/>
                <a:cs typeface="+mn-cs"/>
              </a:rPr>
              <a:t>dead</a:t>
            </a:r>
            <a:r>
              <a:rPr lang="en-US" sz="1200" kern="1200" dirty="0" smtClean="0">
                <a:solidFill>
                  <a:schemeClr val="tx1"/>
                </a:solidFill>
                <a:effectLst/>
                <a:latin typeface="+mn-lt"/>
                <a:ea typeface="+mn-ea"/>
                <a:cs typeface="+mn-cs"/>
              </a:rPr>
              <a:t> in our </a:t>
            </a:r>
            <a:r>
              <a:rPr lang="en-US" sz="1200" b="1" kern="1200" dirty="0" err="1" smtClean="0">
                <a:solidFill>
                  <a:schemeClr val="tx1"/>
                </a:solidFill>
                <a:effectLst/>
                <a:latin typeface="+mn-lt"/>
                <a:ea typeface="+mn-ea"/>
                <a:cs typeface="+mn-cs"/>
              </a:rPr>
              <a:t>SnakeWorld</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class. It will allow us to stop the game when Bobby has a collision with an obstacle</a:t>
            </a:r>
            <a:r>
              <a:rPr lang="fr-FR" dirty="0" smtClean="0">
                <a:effectLst/>
              </a:rPr>
              <a:t> </a:t>
            </a:r>
          </a:p>
          <a:p>
            <a:endParaRPr lang="fr-FR" dirty="0" smtClean="0">
              <a:effectLst/>
            </a:endParaRPr>
          </a:p>
          <a:p>
            <a:r>
              <a:rPr lang="en-US" sz="1200" kern="1200" dirty="0" smtClean="0">
                <a:solidFill>
                  <a:schemeClr val="tx1"/>
                </a:solidFill>
                <a:effectLst/>
                <a:latin typeface="+mn-lt"/>
                <a:ea typeface="+mn-ea"/>
                <a:cs typeface="+mn-cs"/>
              </a:rPr>
              <a:t>This property is a « </a:t>
            </a:r>
            <a:r>
              <a:rPr lang="en-US" sz="1200" b="1" kern="1200" dirty="0" err="1" smtClean="0">
                <a:solidFill>
                  <a:schemeClr val="tx1"/>
                </a:solidFill>
                <a:effectLst/>
                <a:latin typeface="+mn-lt"/>
                <a:ea typeface="+mn-ea"/>
                <a:cs typeface="+mn-cs"/>
              </a:rPr>
              <a:t>boolean</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This is a simple yet very important type in Java. It can only take two values: </a:t>
            </a:r>
            <a:r>
              <a:rPr lang="en-US" sz="1200" b="1" kern="1200" dirty="0" smtClean="0">
                <a:solidFill>
                  <a:schemeClr val="tx1"/>
                </a:solidFill>
                <a:effectLst/>
                <a:latin typeface="+mn-lt"/>
                <a:ea typeface="+mn-ea"/>
                <a:cs typeface="+mn-cs"/>
              </a:rPr>
              <a:t>true or false</a:t>
            </a:r>
            <a:endParaRPr lang="fr-FR" sz="1200" kern="1200" dirty="0" smtClean="0">
              <a:solidFill>
                <a:schemeClr val="tx1"/>
              </a:solidFill>
              <a:effectLst/>
              <a:latin typeface="+mn-lt"/>
              <a:ea typeface="+mn-ea"/>
              <a:cs typeface="+mn-cs"/>
            </a:endParaRPr>
          </a:p>
          <a:p>
            <a:endParaRPr lang="fr-FR" dirty="0" smtClean="0"/>
          </a:p>
          <a:p>
            <a:r>
              <a:rPr lang="en-US" sz="1200" kern="1200" dirty="0" smtClean="0">
                <a:solidFill>
                  <a:schemeClr val="tx1"/>
                </a:solidFill>
                <a:effectLst/>
                <a:latin typeface="+mn-lt"/>
                <a:ea typeface="+mn-ea"/>
                <a:cs typeface="+mn-cs"/>
              </a:rPr>
              <a:t>We can then change the </a:t>
            </a:r>
            <a:r>
              <a:rPr lang="en-US" sz="1200" b="1" kern="1200" dirty="0" smtClean="0">
                <a:solidFill>
                  <a:schemeClr val="tx1"/>
                </a:solidFill>
                <a:effectLst/>
                <a:latin typeface="+mn-lt"/>
                <a:ea typeface="+mn-ea"/>
                <a:cs typeface="+mn-cs"/>
              </a:rPr>
              <a:t>act()</a:t>
            </a:r>
            <a:r>
              <a:rPr lang="en-US" sz="1200" kern="1200" dirty="0" smtClean="0">
                <a:solidFill>
                  <a:schemeClr val="tx1"/>
                </a:solidFill>
                <a:effectLst/>
                <a:latin typeface="+mn-lt"/>
                <a:ea typeface="+mn-ea"/>
                <a:cs typeface="+mn-cs"/>
              </a:rPr>
              <a:t> method so that it does nothing when Bobby is </a:t>
            </a:r>
            <a:r>
              <a:rPr lang="en-US" sz="1200" b="1" kern="1200" dirty="0" smtClean="0">
                <a:solidFill>
                  <a:schemeClr val="tx1"/>
                </a:solidFill>
                <a:effectLst/>
                <a:latin typeface="+mn-lt"/>
                <a:ea typeface="+mn-ea"/>
                <a:cs typeface="+mn-cs"/>
              </a:rPr>
              <a:t>dead</a:t>
            </a:r>
          </a:p>
          <a:p>
            <a:endParaRPr lang="en-US"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a:t>
            </a:r>
            <a:r>
              <a:rPr lang="en-US" sz="1200" b="1" kern="1200" dirty="0" smtClean="0">
                <a:solidFill>
                  <a:schemeClr val="tx1"/>
                </a:solidFill>
                <a:effectLst/>
                <a:latin typeface="+mn-lt"/>
                <a:ea typeface="+mn-ea"/>
                <a:cs typeface="+mn-cs"/>
              </a:rPr>
              <a:t>dead</a:t>
            </a:r>
            <a:r>
              <a:rPr lang="en-US" sz="1200" kern="1200" dirty="0" smtClean="0">
                <a:solidFill>
                  <a:schemeClr val="tx1"/>
                </a:solidFill>
                <a:effectLst/>
                <a:latin typeface="+mn-lt"/>
                <a:ea typeface="+mn-ea"/>
                <a:cs typeface="+mn-cs"/>
              </a:rPr>
              <a:t> is </a:t>
            </a:r>
            <a:r>
              <a:rPr lang="en-US" sz="1200" b="1" kern="1200" dirty="0" smtClean="0">
                <a:solidFill>
                  <a:schemeClr val="tx1"/>
                </a:solidFill>
                <a:effectLst/>
                <a:latin typeface="+mn-lt"/>
                <a:ea typeface="+mn-ea"/>
                <a:cs typeface="+mn-cs"/>
              </a:rPr>
              <a:t>true</a:t>
            </a:r>
            <a:r>
              <a:rPr lang="en-US" sz="1200" kern="1200" dirty="0" smtClean="0">
                <a:solidFill>
                  <a:schemeClr val="tx1"/>
                </a:solidFill>
                <a:effectLst/>
                <a:latin typeface="+mn-lt"/>
                <a:ea typeface="+mn-ea"/>
                <a:cs typeface="+mn-cs"/>
              </a:rPr>
              <a:t>, the method directly returns et the game stops</a:t>
            </a:r>
            <a:r>
              <a:rPr lang="fr-FR" dirty="0" smtClean="0">
                <a:effectLst/>
              </a:rPr>
              <a:t>  </a:t>
            </a:r>
          </a:p>
          <a:p>
            <a:endParaRPr lang="fr-FR"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Let’s also add a </a:t>
            </a:r>
            <a:r>
              <a:rPr lang="en-US" sz="1200" b="1" kern="1200" dirty="0" smtClean="0">
                <a:solidFill>
                  <a:schemeClr val="tx1"/>
                </a:solidFill>
                <a:effectLst/>
                <a:latin typeface="+mn-lt"/>
                <a:ea typeface="+mn-ea"/>
                <a:cs typeface="+mn-cs"/>
              </a:rPr>
              <a:t>dead()</a:t>
            </a:r>
            <a:r>
              <a:rPr lang="en-US" sz="1200" kern="1200" dirty="0" smtClean="0">
                <a:solidFill>
                  <a:schemeClr val="tx1"/>
                </a:solidFill>
                <a:effectLst/>
                <a:latin typeface="+mn-lt"/>
                <a:ea typeface="+mn-ea"/>
                <a:cs typeface="+mn-cs"/>
              </a:rPr>
              <a:t> method on the </a:t>
            </a:r>
            <a:r>
              <a:rPr lang="en-US" sz="1200" kern="1200" dirty="0" err="1" smtClean="0">
                <a:solidFill>
                  <a:schemeClr val="tx1"/>
                </a:solidFill>
                <a:effectLst/>
                <a:latin typeface="+mn-lt"/>
                <a:ea typeface="+mn-ea"/>
                <a:cs typeface="+mn-cs"/>
              </a:rPr>
              <a:t>SnakeWorld</a:t>
            </a:r>
            <a:r>
              <a:rPr lang="en-US" sz="1200" kern="1200" dirty="0" smtClean="0">
                <a:solidFill>
                  <a:schemeClr val="tx1"/>
                </a:solidFill>
                <a:effectLst/>
                <a:latin typeface="+mn-lt"/>
                <a:ea typeface="+mn-ea"/>
                <a:cs typeface="+mn-cs"/>
              </a:rPr>
              <a:t>, to change the value of </a:t>
            </a:r>
            <a:r>
              <a:rPr lang="en-US" sz="1200" b="1" kern="1200" dirty="0" smtClean="0">
                <a:solidFill>
                  <a:schemeClr val="tx1"/>
                </a:solidFill>
                <a:effectLst/>
                <a:latin typeface="+mn-lt"/>
                <a:ea typeface="+mn-ea"/>
                <a:cs typeface="+mn-cs"/>
              </a:rPr>
              <a:t>dead </a:t>
            </a:r>
            <a:r>
              <a:rPr lang="en-US" sz="1200" kern="1200" dirty="0" smtClean="0">
                <a:solidFill>
                  <a:schemeClr val="tx1"/>
                </a:solidFill>
                <a:effectLst/>
                <a:latin typeface="+mn-lt"/>
                <a:ea typeface="+mn-ea"/>
                <a:cs typeface="+mn-cs"/>
              </a:rPr>
              <a:t>:</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26</a:t>
            </a:fld>
            <a:endParaRPr lang="en-US"/>
          </a:p>
        </p:txBody>
      </p:sp>
    </p:spTree>
    <p:extLst>
      <p:ext uri="{BB962C8B-B14F-4D97-AF65-F5344CB8AC3E}">
        <p14:creationId xmlns:p14="http://schemas.microsoft.com/office/powerpoint/2010/main" val="1360203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Let’s have a look at how to manage « collisions » now. In the </a:t>
            </a:r>
            <a:r>
              <a:rPr lang="en-US" sz="1200" b="1" kern="1200" dirty="0" smtClean="0">
                <a:solidFill>
                  <a:schemeClr val="tx1"/>
                </a:solidFill>
                <a:effectLst/>
                <a:latin typeface="+mn-lt"/>
                <a:ea typeface="+mn-ea"/>
                <a:cs typeface="+mn-cs"/>
              </a:rPr>
              <a:t>act() </a:t>
            </a:r>
            <a:r>
              <a:rPr lang="en-US" sz="1200" kern="1200" dirty="0" smtClean="0">
                <a:solidFill>
                  <a:schemeClr val="tx1"/>
                </a:solidFill>
                <a:effectLst/>
                <a:latin typeface="+mn-lt"/>
                <a:ea typeface="+mn-ea"/>
                <a:cs typeface="+mn-cs"/>
              </a:rPr>
              <a:t>method, </a:t>
            </a:r>
            <a:r>
              <a:rPr lang="en-US" sz="1200" i="1" u="sng" kern="1200" dirty="0" smtClean="0">
                <a:solidFill>
                  <a:schemeClr val="tx1"/>
                </a:solidFill>
                <a:effectLst/>
                <a:latin typeface="+mn-lt"/>
                <a:ea typeface="+mn-ea"/>
                <a:cs typeface="+mn-cs"/>
              </a:rPr>
              <a:t>just before displaying the new head</a:t>
            </a:r>
            <a:r>
              <a:rPr lang="en-US" sz="1200" kern="1200" dirty="0" smtClean="0">
                <a:solidFill>
                  <a:schemeClr val="tx1"/>
                </a:solidFill>
                <a:effectLst/>
                <a:latin typeface="+mn-lt"/>
                <a:ea typeface="+mn-ea"/>
                <a:cs typeface="+mn-cs"/>
              </a:rPr>
              <a:t>, we will check if there is already another block at the position of the new head. So such blocks, we will execute a </a:t>
            </a:r>
            <a:r>
              <a:rPr lang="en-US" sz="1200" b="1" kern="1200" dirty="0" smtClean="0">
                <a:solidFill>
                  <a:schemeClr val="tx1"/>
                </a:solidFill>
                <a:effectLst/>
                <a:latin typeface="+mn-lt"/>
                <a:ea typeface="+mn-ea"/>
                <a:cs typeface="+mn-cs"/>
              </a:rPr>
              <a:t>collision </a:t>
            </a:r>
            <a:r>
              <a:rPr lang="en-US" sz="1200" kern="1200" dirty="0" smtClean="0">
                <a:solidFill>
                  <a:schemeClr val="tx1"/>
                </a:solidFill>
                <a:effectLst/>
                <a:latin typeface="+mn-lt"/>
                <a:ea typeface="+mn-ea"/>
                <a:cs typeface="+mn-cs"/>
              </a:rPr>
              <a:t>method on the block.</a:t>
            </a:r>
            <a:endParaRPr lang="fr-FR" sz="1200" kern="1200" dirty="0" smtClean="0">
              <a:solidFill>
                <a:schemeClr val="tx1"/>
              </a:solidFill>
              <a:effectLst/>
              <a:latin typeface="+mn-lt"/>
              <a:ea typeface="+mn-ea"/>
              <a:cs typeface="+mn-cs"/>
            </a:endParaRPr>
          </a:p>
          <a:p>
            <a:endParaRPr lang="fr-FR"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b="1" kern="1200" dirty="0" err="1" smtClean="0">
                <a:solidFill>
                  <a:schemeClr val="tx1"/>
                </a:solidFill>
                <a:effectLst/>
                <a:latin typeface="+mn-lt"/>
                <a:ea typeface="+mn-ea"/>
                <a:cs typeface="+mn-cs"/>
              </a:rPr>
              <a:t>getObjectsAt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method, inherited from the </a:t>
            </a:r>
            <a:r>
              <a:rPr lang="en-US" sz="1200" b="1" kern="1200" dirty="0" smtClean="0">
                <a:solidFill>
                  <a:schemeClr val="tx1"/>
                </a:solidFill>
                <a:effectLst/>
                <a:latin typeface="+mn-lt"/>
                <a:ea typeface="+mn-ea"/>
                <a:cs typeface="+mn-cs"/>
              </a:rPr>
              <a:t>World </a:t>
            </a:r>
            <a:r>
              <a:rPr lang="en-US" sz="1200" kern="1200" dirty="0" smtClean="0">
                <a:solidFill>
                  <a:schemeClr val="tx1"/>
                </a:solidFill>
                <a:effectLst/>
                <a:latin typeface="+mn-lt"/>
                <a:ea typeface="+mn-ea"/>
                <a:cs typeface="+mn-cs"/>
              </a:rPr>
              <a:t>class, returns the list of blocks at the </a:t>
            </a:r>
            <a:r>
              <a:rPr lang="en-US" sz="1200" b="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 position passed as input parameters that are of the type given as the third parameter (for us, </a:t>
            </a:r>
            <a:r>
              <a:rPr lang="en-US" sz="1200" b="1" kern="1200" dirty="0" err="1" smtClean="0">
                <a:solidFill>
                  <a:schemeClr val="tx1"/>
                </a:solidFill>
                <a:effectLst/>
                <a:latin typeface="+mn-lt"/>
                <a:ea typeface="+mn-ea"/>
                <a:cs typeface="+mn-cs"/>
              </a:rPr>
              <a:t>Block.class</a:t>
            </a:r>
            <a:r>
              <a:rPr lang="en-US" sz="1200" kern="1200" dirty="0" smtClean="0">
                <a:solidFill>
                  <a:schemeClr val="tx1"/>
                </a:solidFill>
                <a:effectLst/>
                <a:latin typeface="+mn-lt"/>
                <a:ea typeface="+mn-ea"/>
                <a:cs typeface="+mn-cs"/>
              </a:rPr>
              <a:t>).</a:t>
            </a:r>
            <a:endParaRPr lang="fr-FR" sz="1200" kern="1200" dirty="0" smtClean="0">
              <a:solidFill>
                <a:schemeClr val="tx1"/>
              </a:solidFill>
              <a:effectLst/>
              <a:latin typeface="+mn-lt"/>
              <a:ea typeface="+mn-ea"/>
              <a:cs typeface="+mn-cs"/>
            </a:endParaRPr>
          </a:p>
          <a:p>
            <a:endParaRPr lang="fr-FR" dirty="0" smtClean="0"/>
          </a:p>
          <a:p>
            <a:r>
              <a:rPr lang="en-US" sz="1200" kern="1200" dirty="0" smtClean="0">
                <a:solidFill>
                  <a:schemeClr val="tx1"/>
                </a:solidFill>
                <a:effectLst/>
                <a:latin typeface="+mn-lt"/>
                <a:ea typeface="+mn-ea"/>
                <a:cs typeface="+mn-cs"/>
              </a:rPr>
              <a:t>So, this method returns a list of Blocks. The following </a:t>
            </a:r>
            <a:r>
              <a:rPr lang="en-US" sz="1200" b="1" kern="1200" dirty="0" smtClean="0">
                <a:solidFill>
                  <a:schemeClr val="tx1"/>
                </a:solidFill>
                <a:effectLst/>
                <a:latin typeface="+mn-lt"/>
                <a:ea typeface="+mn-ea"/>
                <a:cs typeface="+mn-cs"/>
              </a:rPr>
              <a:t>for</a:t>
            </a:r>
            <a:r>
              <a:rPr lang="en-US" sz="1200" kern="1200" dirty="0" smtClean="0">
                <a:solidFill>
                  <a:schemeClr val="tx1"/>
                </a:solidFill>
                <a:effectLst/>
                <a:latin typeface="+mn-lt"/>
                <a:ea typeface="+mn-ea"/>
                <a:cs typeface="+mn-cs"/>
              </a:rPr>
              <a:t> statement, allows to « loop » on each block of the list and execute the </a:t>
            </a:r>
            <a:r>
              <a:rPr lang="en-US" sz="1200" b="1" kern="1200" dirty="0" smtClean="0">
                <a:solidFill>
                  <a:schemeClr val="tx1"/>
                </a:solidFill>
                <a:effectLst/>
                <a:latin typeface="+mn-lt"/>
                <a:ea typeface="+mn-ea"/>
                <a:cs typeface="+mn-cs"/>
              </a:rPr>
              <a:t>collision</a:t>
            </a:r>
            <a:r>
              <a:rPr lang="en-US" sz="1200" kern="1200" dirty="0" smtClean="0">
                <a:solidFill>
                  <a:schemeClr val="tx1"/>
                </a:solidFill>
                <a:effectLst/>
                <a:latin typeface="+mn-lt"/>
                <a:ea typeface="+mn-ea"/>
                <a:cs typeface="+mn-cs"/>
              </a:rPr>
              <a:t>() method on each of them.</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 </a:t>
            </a:r>
            <a:r>
              <a:rPr lang="en-US" sz="1200" b="1" kern="1200" dirty="0" smtClean="0">
                <a:solidFill>
                  <a:schemeClr val="tx1"/>
                </a:solidFill>
                <a:effectLst/>
                <a:latin typeface="+mn-lt"/>
                <a:ea typeface="+mn-ea"/>
                <a:cs typeface="+mn-cs"/>
              </a:rPr>
              <a:t>this </a:t>
            </a:r>
            <a:r>
              <a:rPr lang="en-US" sz="1200" kern="1200" dirty="0" smtClean="0">
                <a:solidFill>
                  <a:schemeClr val="tx1"/>
                </a:solidFill>
                <a:effectLst/>
                <a:latin typeface="+mn-lt"/>
                <a:ea typeface="+mn-ea"/>
                <a:cs typeface="+mn-cs"/>
              </a:rPr>
              <a:t>» passed as parameter allows to pass the current object itself (in our case, the </a:t>
            </a:r>
            <a:r>
              <a:rPr lang="en-US" sz="1200" b="1" kern="1200" dirty="0" err="1" smtClean="0">
                <a:solidFill>
                  <a:schemeClr val="tx1"/>
                </a:solidFill>
                <a:effectLst/>
                <a:latin typeface="+mn-lt"/>
                <a:ea typeface="+mn-ea"/>
                <a:cs typeface="+mn-cs"/>
              </a:rPr>
              <a:t>SnakeWorld</a:t>
            </a:r>
            <a:r>
              <a:rPr lang="en-US" sz="1200" kern="1200" dirty="0" smtClean="0">
                <a:solidFill>
                  <a:schemeClr val="tx1"/>
                </a:solidFill>
                <a:effectLst/>
                <a:latin typeface="+mn-lt"/>
                <a:ea typeface="+mn-ea"/>
                <a:cs typeface="+mn-cs"/>
              </a:rPr>
              <a:t>) to the called method.</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At this point, if you compile, there is an error, because the </a:t>
            </a:r>
            <a:r>
              <a:rPr lang="en-US" sz="1200" b="1" kern="1200" dirty="0" smtClean="0">
                <a:solidFill>
                  <a:schemeClr val="tx1"/>
                </a:solidFill>
                <a:effectLst/>
                <a:latin typeface="+mn-lt"/>
                <a:ea typeface="+mn-ea"/>
                <a:cs typeface="+mn-cs"/>
              </a:rPr>
              <a:t>collision()</a:t>
            </a:r>
            <a:r>
              <a:rPr lang="en-US" sz="1200" kern="1200" dirty="0" smtClean="0">
                <a:solidFill>
                  <a:schemeClr val="tx1"/>
                </a:solidFill>
                <a:effectLst/>
                <a:latin typeface="+mn-lt"/>
                <a:ea typeface="+mn-ea"/>
                <a:cs typeface="+mn-cs"/>
              </a:rPr>
              <a:t> method does not yet exist on the </a:t>
            </a:r>
            <a:r>
              <a:rPr lang="en-US" sz="1200" b="1" kern="1200" dirty="0" smtClean="0">
                <a:solidFill>
                  <a:schemeClr val="tx1"/>
                </a:solidFill>
                <a:effectLst/>
                <a:latin typeface="+mn-lt"/>
                <a:ea typeface="+mn-ea"/>
                <a:cs typeface="+mn-cs"/>
              </a:rPr>
              <a:t>Block </a:t>
            </a:r>
            <a:r>
              <a:rPr lang="en-US" sz="1200" kern="1200" dirty="0" smtClean="0">
                <a:solidFill>
                  <a:schemeClr val="tx1"/>
                </a:solidFill>
                <a:effectLst/>
                <a:latin typeface="+mn-lt"/>
                <a:ea typeface="+mn-ea"/>
                <a:cs typeface="+mn-cs"/>
              </a:rPr>
              <a:t>class.</a:t>
            </a:r>
            <a:endParaRPr lang="fr-FR" sz="1200" kern="1200" dirty="0" smtClean="0">
              <a:solidFill>
                <a:schemeClr val="tx1"/>
              </a:solidFill>
              <a:effectLst/>
              <a:latin typeface="+mn-lt"/>
              <a:ea typeface="+mn-ea"/>
              <a:cs typeface="+mn-cs"/>
            </a:endParaRPr>
          </a:p>
          <a:p>
            <a:endParaRPr lang="fr-FR"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Open the Block class and add the collision method:</a:t>
            </a:r>
            <a:endParaRPr lang="fr-FR" sz="1200" kern="1200" dirty="0" smtClean="0">
              <a:solidFill>
                <a:schemeClr val="tx1"/>
              </a:solidFill>
              <a:effectLst/>
              <a:latin typeface="+mn-lt"/>
              <a:ea typeface="+mn-ea"/>
              <a:cs typeface="+mn-cs"/>
            </a:endParaRPr>
          </a:p>
          <a:p>
            <a:endParaRPr lang="fr-FR" dirty="0" smtClean="0"/>
          </a:p>
          <a:p>
            <a:endParaRPr lang="fr-FR"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method simply call </a:t>
            </a:r>
            <a:r>
              <a:rPr lang="en-US" sz="1200" b="1" kern="1200" dirty="0" smtClean="0">
                <a:solidFill>
                  <a:schemeClr val="tx1"/>
                </a:solidFill>
                <a:effectLst/>
                <a:latin typeface="+mn-lt"/>
                <a:ea typeface="+mn-ea"/>
                <a:cs typeface="+mn-cs"/>
              </a:rPr>
              <a:t>dead()</a:t>
            </a:r>
            <a:r>
              <a:rPr lang="en-US" sz="1200" kern="1200" dirty="0" smtClean="0">
                <a:solidFill>
                  <a:schemeClr val="tx1"/>
                </a:solidFill>
                <a:effectLst/>
                <a:latin typeface="+mn-lt"/>
                <a:ea typeface="+mn-ea"/>
                <a:cs typeface="+mn-cs"/>
              </a:rPr>
              <a:t> on the world given as parameter. This will directly stop the game.</a:t>
            </a:r>
            <a:endParaRPr lang="fr-FR" sz="1200" kern="1200" dirty="0" smtClean="0">
              <a:solidFill>
                <a:schemeClr val="tx1"/>
              </a:solidFill>
              <a:effectLst/>
              <a:latin typeface="+mn-lt"/>
              <a:ea typeface="+mn-ea"/>
              <a:cs typeface="+mn-cs"/>
            </a:endParaRPr>
          </a:p>
          <a:p>
            <a:endParaRPr lang="fr-FR" dirty="0" smtClean="0"/>
          </a:p>
          <a:p>
            <a:r>
              <a:rPr lang="en-US" sz="1200" kern="1200" dirty="0" smtClean="0">
                <a:solidFill>
                  <a:schemeClr val="tx1"/>
                </a:solidFill>
                <a:effectLst/>
                <a:latin typeface="+mn-lt"/>
                <a:ea typeface="+mn-ea"/>
                <a:cs typeface="+mn-cs"/>
              </a:rPr>
              <a:t>Compile the change and test it.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game stops as soon as Bobby goes on the border or if he has a collision with its own tail</a:t>
            </a:r>
            <a:r>
              <a:rPr lang="fr-FR" dirty="0" smtClean="0">
                <a:effectLst/>
              </a:rPr>
              <a:t> </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27</a:t>
            </a:fld>
            <a:endParaRPr lang="en-US"/>
          </a:p>
        </p:txBody>
      </p:sp>
    </p:spTree>
    <p:extLst>
      <p:ext uri="{BB962C8B-B14F-4D97-AF65-F5344CB8AC3E}">
        <p14:creationId xmlns:p14="http://schemas.microsoft.com/office/powerpoint/2010/main" val="874862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Let’s add now a new subclass of </a:t>
            </a:r>
            <a:r>
              <a:rPr lang="en-US" sz="1200" b="1" kern="1200" dirty="0" smtClean="0">
                <a:solidFill>
                  <a:schemeClr val="tx1"/>
                </a:solidFill>
                <a:effectLst/>
                <a:latin typeface="+mn-lt"/>
                <a:ea typeface="+mn-ea"/>
                <a:cs typeface="+mn-cs"/>
              </a:rPr>
              <a:t>Block</a:t>
            </a:r>
            <a:r>
              <a:rPr lang="en-US" sz="1200" kern="1200" dirty="0" smtClean="0">
                <a:solidFill>
                  <a:schemeClr val="tx1"/>
                </a:solidFill>
                <a:effectLst/>
                <a:latin typeface="+mn-lt"/>
                <a:ea typeface="+mn-ea"/>
                <a:cs typeface="+mn-cs"/>
              </a:rPr>
              <a:t> and name it </a:t>
            </a:r>
            <a:r>
              <a:rPr lang="en-US" sz="1200" b="1" kern="1200" dirty="0" smtClean="0">
                <a:solidFill>
                  <a:schemeClr val="tx1"/>
                </a:solidFill>
                <a:effectLst/>
                <a:latin typeface="+mn-lt"/>
                <a:ea typeface="+mn-ea"/>
                <a:cs typeface="+mn-cs"/>
              </a:rPr>
              <a:t>Apple</a:t>
            </a:r>
            <a:r>
              <a:rPr lang="en-US" sz="1200" kern="1200" dirty="0" smtClean="0">
                <a:solidFill>
                  <a:schemeClr val="tx1"/>
                </a:solidFill>
                <a:effectLst/>
                <a:latin typeface="+mn-lt"/>
                <a:ea typeface="+mn-ea"/>
                <a:cs typeface="+mn-cs"/>
              </a:rPr>
              <a:t>. Choose the </a:t>
            </a:r>
            <a:r>
              <a:rPr lang="en-US" sz="1200" b="1" kern="1200" dirty="0" err="1" smtClean="0">
                <a:solidFill>
                  <a:schemeClr val="tx1"/>
                </a:solidFill>
                <a:effectLst/>
                <a:latin typeface="+mn-lt"/>
                <a:ea typeface="+mn-ea"/>
                <a:cs typeface="+mn-cs"/>
              </a:rPr>
              <a:t>apple.png</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image</a:t>
            </a:r>
            <a:r>
              <a:rPr lang="fr-FR" dirty="0" smtClean="0">
                <a:effectLst/>
              </a:rPr>
              <a:t> </a:t>
            </a:r>
          </a:p>
          <a:p>
            <a:endParaRPr lang="fr-FR" dirty="0" smtClean="0">
              <a:effectLst/>
            </a:endParaRPr>
          </a:p>
          <a:p>
            <a:r>
              <a:rPr lang="en-US" sz="1200" kern="1200" dirty="0" smtClean="0">
                <a:solidFill>
                  <a:schemeClr val="tx1"/>
                </a:solidFill>
                <a:effectLst/>
                <a:latin typeface="+mn-lt"/>
                <a:ea typeface="+mn-ea"/>
                <a:cs typeface="+mn-cs"/>
              </a:rPr>
              <a:t>Open the new </a:t>
            </a:r>
            <a:r>
              <a:rPr lang="en-US" sz="1200" b="1" kern="1200" dirty="0" smtClean="0">
                <a:solidFill>
                  <a:schemeClr val="tx1"/>
                </a:solidFill>
                <a:effectLst/>
                <a:latin typeface="+mn-lt"/>
                <a:ea typeface="+mn-ea"/>
                <a:cs typeface="+mn-cs"/>
              </a:rPr>
              <a:t>Apple </a:t>
            </a:r>
            <a:r>
              <a:rPr lang="en-US" sz="1200" kern="1200" dirty="0" smtClean="0">
                <a:solidFill>
                  <a:schemeClr val="tx1"/>
                </a:solidFill>
                <a:effectLst/>
                <a:latin typeface="+mn-lt"/>
                <a:ea typeface="+mn-ea"/>
                <a:cs typeface="+mn-cs"/>
              </a:rPr>
              <a:t>class, and delete the </a:t>
            </a:r>
            <a:r>
              <a:rPr lang="en-US" sz="1200" b="1" kern="1200" dirty="0" smtClean="0">
                <a:solidFill>
                  <a:schemeClr val="tx1"/>
                </a:solidFill>
                <a:effectLst/>
                <a:latin typeface="+mn-lt"/>
                <a:ea typeface="+mn-ea"/>
                <a:cs typeface="+mn-cs"/>
              </a:rPr>
              <a:t>act() </a:t>
            </a:r>
            <a:r>
              <a:rPr lang="en-US" sz="1200" kern="1200" dirty="0" smtClean="0">
                <a:solidFill>
                  <a:schemeClr val="tx1"/>
                </a:solidFill>
                <a:effectLst/>
                <a:latin typeface="+mn-lt"/>
                <a:ea typeface="+mn-ea"/>
                <a:cs typeface="+mn-cs"/>
              </a:rPr>
              <a:t>method</a:t>
            </a:r>
            <a:r>
              <a:rPr lang="fr-FR" dirty="0" smtClean="0">
                <a:effectLst/>
              </a:rPr>
              <a:t> </a:t>
            </a:r>
          </a:p>
          <a:p>
            <a:endParaRPr lang="fr-FR" dirty="0" smtClean="0">
              <a:effectLst/>
            </a:endParaRPr>
          </a:p>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28</a:t>
            </a:fld>
            <a:endParaRPr lang="en-US"/>
          </a:p>
        </p:txBody>
      </p:sp>
    </p:spTree>
    <p:extLst>
      <p:ext uri="{BB962C8B-B14F-4D97-AF65-F5344CB8AC3E}">
        <p14:creationId xmlns:p14="http://schemas.microsoft.com/office/powerpoint/2010/main" val="1173181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Come back to the </a:t>
            </a:r>
            <a:r>
              <a:rPr lang="en-US" sz="1200" b="1" kern="1200" dirty="0" err="1" smtClean="0">
                <a:solidFill>
                  <a:schemeClr val="tx1"/>
                </a:solidFill>
                <a:effectLst/>
                <a:latin typeface="+mn-lt"/>
                <a:ea typeface="+mn-ea"/>
                <a:cs typeface="+mn-cs"/>
              </a:rPr>
              <a:t>SnakeWorld</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class. At the game initialization (in the constructor), after having created Bobby, we will also create an apple and position it </a:t>
            </a:r>
            <a:r>
              <a:rPr lang="en-US" sz="1200" b="1" kern="1200" dirty="0" smtClean="0">
                <a:solidFill>
                  <a:schemeClr val="tx1"/>
                </a:solidFill>
                <a:effectLst/>
                <a:latin typeface="+mn-lt"/>
                <a:ea typeface="+mn-ea"/>
                <a:cs typeface="+mn-cs"/>
              </a:rPr>
              <a:t>randomly</a:t>
            </a:r>
            <a:r>
              <a:rPr lang="en-US" sz="1200" kern="1200" dirty="0" smtClean="0">
                <a:solidFill>
                  <a:schemeClr val="tx1"/>
                </a:solidFill>
                <a:effectLst/>
                <a:latin typeface="+mn-lt"/>
                <a:ea typeface="+mn-ea"/>
                <a:cs typeface="+mn-cs"/>
              </a:rPr>
              <a:t> in the game.</a:t>
            </a:r>
          </a:p>
          <a:p>
            <a:endParaRPr lang="en-US"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apple is created with </a:t>
            </a:r>
            <a:r>
              <a:rPr lang="en-US" sz="1200" b="1" kern="1200" dirty="0" smtClean="0">
                <a:solidFill>
                  <a:schemeClr val="tx1"/>
                </a:solidFill>
                <a:effectLst/>
                <a:latin typeface="+mn-lt"/>
                <a:ea typeface="+mn-ea"/>
                <a:cs typeface="+mn-cs"/>
              </a:rPr>
              <a:t>new Apple() </a:t>
            </a:r>
            <a:r>
              <a:rPr lang="en-US" sz="1200" kern="1200" dirty="0" smtClean="0">
                <a:solidFill>
                  <a:schemeClr val="tx1"/>
                </a:solidFill>
                <a:effectLst/>
                <a:latin typeface="+mn-lt"/>
                <a:ea typeface="+mn-ea"/>
                <a:cs typeface="+mn-cs"/>
              </a:rPr>
              <a:t>statement. Then, it is added to the World using the </a:t>
            </a:r>
            <a:r>
              <a:rPr lang="en-US" sz="1200" b="1" kern="1200" dirty="0" err="1" smtClean="0">
                <a:solidFill>
                  <a:schemeClr val="tx1"/>
                </a:solidFill>
                <a:effectLst/>
                <a:latin typeface="+mn-lt"/>
                <a:ea typeface="+mn-ea"/>
                <a:cs typeface="+mn-cs"/>
              </a:rPr>
              <a:t>addObject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from </a:t>
            </a:r>
            <a:r>
              <a:rPr lang="en-US" sz="1200" kern="1200" dirty="0" err="1" smtClean="0">
                <a:solidFill>
                  <a:schemeClr val="tx1"/>
                </a:solidFill>
                <a:effectLst/>
                <a:latin typeface="+mn-lt"/>
                <a:ea typeface="+mn-ea"/>
                <a:cs typeface="+mn-cs"/>
              </a:rPr>
              <a:t>Greenfoot</a:t>
            </a:r>
            <a:r>
              <a:rPr lang="en-US" sz="1200" kern="1200" dirty="0" smtClean="0">
                <a:solidFill>
                  <a:schemeClr val="tx1"/>
                </a:solidFill>
                <a:effectLst/>
                <a:latin typeface="+mn-lt"/>
                <a:ea typeface="+mn-ea"/>
                <a:cs typeface="+mn-cs"/>
              </a:rPr>
              <a:t>. Its position x, y is defined using another </a:t>
            </a:r>
            <a:r>
              <a:rPr lang="en-US" sz="1200" kern="1200" dirty="0" err="1" smtClean="0">
                <a:solidFill>
                  <a:schemeClr val="tx1"/>
                </a:solidFill>
                <a:effectLst/>
                <a:latin typeface="+mn-lt"/>
                <a:ea typeface="+mn-ea"/>
                <a:cs typeface="+mn-cs"/>
              </a:rPr>
              <a:t>Greenfoot</a:t>
            </a:r>
            <a:r>
              <a:rPr lang="en-US" sz="1200" kern="1200" dirty="0" smtClean="0">
                <a:solidFill>
                  <a:schemeClr val="tx1"/>
                </a:solidFill>
                <a:effectLst/>
                <a:latin typeface="+mn-lt"/>
                <a:ea typeface="+mn-ea"/>
                <a:cs typeface="+mn-cs"/>
              </a:rPr>
              <a:t> method, </a:t>
            </a:r>
            <a:r>
              <a:rPr lang="en-US" sz="1200" b="1" kern="1200" dirty="0" err="1" smtClean="0">
                <a:solidFill>
                  <a:schemeClr val="tx1"/>
                </a:solidFill>
                <a:effectLst/>
                <a:latin typeface="+mn-lt"/>
                <a:ea typeface="+mn-ea"/>
                <a:cs typeface="+mn-cs"/>
              </a:rPr>
              <a:t>getRandomNumber</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This method takes a number as argument and return a random number between 0 and the given number. The numbers that are passed to this method are the width and height of the game minus 2 (we do not count the borders) and we add 1 (to avoid being on the border).</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Compile your changes and test. Try to catch an apple… What happens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game stops! Indeed, we have programmed our game to stop it as soon as the snake has a collision with a block… and the apple is a block !</a:t>
            </a:r>
            <a:endParaRPr lang="fr-FR" sz="1200" kern="1200" dirty="0" smtClean="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29</a:t>
            </a:fld>
            <a:endParaRPr lang="en-US"/>
          </a:p>
        </p:txBody>
      </p:sp>
    </p:spTree>
    <p:extLst>
      <p:ext uri="{BB962C8B-B14F-4D97-AF65-F5344CB8AC3E}">
        <p14:creationId xmlns:p14="http://schemas.microsoft.com/office/powerpoint/2010/main" val="2568498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We will then « </a:t>
            </a:r>
            <a:r>
              <a:rPr lang="en-US" sz="1200" b="1" kern="1200" dirty="0" smtClean="0">
                <a:solidFill>
                  <a:schemeClr val="tx1"/>
                </a:solidFill>
                <a:effectLst/>
                <a:latin typeface="+mn-lt"/>
                <a:ea typeface="+mn-ea"/>
                <a:cs typeface="+mn-cs"/>
              </a:rPr>
              <a:t>override </a:t>
            </a:r>
            <a:r>
              <a:rPr lang="en-US" sz="1200" kern="1200" dirty="0" smtClean="0">
                <a:solidFill>
                  <a:schemeClr val="tx1"/>
                </a:solidFill>
                <a:effectLst/>
                <a:latin typeface="+mn-lt"/>
                <a:ea typeface="+mn-ea"/>
                <a:cs typeface="+mn-cs"/>
              </a:rPr>
              <a:t>» the </a:t>
            </a:r>
            <a:r>
              <a:rPr lang="en-US" sz="1200" b="1" kern="1200" dirty="0" smtClean="0">
                <a:solidFill>
                  <a:schemeClr val="tx1"/>
                </a:solidFill>
                <a:effectLst/>
                <a:latin typeface="+mn-lt"/>
                <a:ea typeface="+mn-ea"/>
                <a:cs typeface="+mn-cs"/>
              </a:rPr>
              <a:t>collision</a:t>
            </a:r>
            <a:r>
              <a:rPr lang="en-US" sz="1200" kern="1200" dirty="0" smtClean="0">
                <a:solidFill>
                  <a:schemeClr val="tx1"/>
                </a:solidFill>
                <a:effectLst/>
                <a:latin typeface="+mn-lt"/>
                <a:ea typeface="+mn-ea"/>
                <a:cs typeface="+mn-cs"/>
              </a:rPr>
              <a:t> method in the </a:t>
            </a:r>
            <a:r>
              <a:rPr lang="en-US" sz="1200" b="1" kern="1200" dirty="0" smtClean="0">
                <a:solidFill>
                  <a:schemeClr val="tx1"/>
                </a:solidFill>
                <a:effectLst/>
                <a:latin typeface="+mn-lt"/>
                <a:ea typeface="+mn-ea"/>
                <a:cs typeface="+mn-cs"/>
              </a:rPr>
              <a:t>Apple </a:t>
            </a:r>
            <a:r>
              <a:rPr lang="en-US" sz="1200" kern="1200" dirty="0" smtClean="0">
                <a:solidFill>
                  <a:schemeClr val="tx1"/>
                </a:solidFill>
                <a:effectLst/>
                <a:latin typeface="+mn-lt"/>
                <a:ea typeface="+mn-ea"/>
                <a:cs typeface="+mn-cs"/>
              </a:rPr>
              <a:t>class</a:t>
            </a:r>
            <a:r>
              <a:rPr lang="fr-FR" dirty="0" smtClean="0">
                <a:effectLst/>
              </a:rPr>
              <a:t> </a:t>
            </a:r>
          </a:p>
          <a:p>
            <a:endParaRPr lang="fr-FR"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Java, we can indeed </a:t>
            </a:r>
            <a:r>
              <a:rPr lang="en-US" sz="1200" b="1" kern="1200" dirty="0" smtClean="0">
                <a:solidFill>
                  <a:schemeClr val="tx1"/>
                </a:solidFill>
                <a:effectLst/>
                <a:latin typeface="+mn-lt"/>
                <a:ea typeface="+mn-ea"/>
                <a:cs typeface="+mn-cs"/>
              </a:rPr>
              <a:t>override</a:t>
            </a:r>
            <a:r>
              <a:rPr lang="en-US" sz="1200" kern="1200" dirty="0" smtClean="0">
                <a:solidFill>
                  <a:schemeClr val="tx1"/>
                </a:solidFill>
                <a:effectLst/>
                <a:latin typeface="+mn-lt"/>
                <a:ea typeface="+mn-ea"/>
                <a:cs typeface="+mn-cs"/>
              </a:rPr>
              <a:t> an inherited method to define a different behavior in a sub-class.</a:t>
            </a:r>
            <a:endParaRPr lang="fr-FR" sz="1200" kern="1200" dirty="0" smtClean="0">
              <a:solidFill>
                <a:schemeClr val="tx1"/>
              </a:solidFill>
              <a:effectLst/>
              <a:latin typeface="+mn-lt"/>
              <a:ea typeface="+mn-ea"/>
              <a:cs typeface="+mn-cs"/>
            </a:endParaRPr>
          </a:p>
          <a:p>
            <a:endParaRPr lang="fr-FR" dirty="0" smtClean="0"/>
          </a:p>
          <a:p>
            <a:r>
              <a:rPr lang="en-US" sz="1200" kern="1200" dirty="0" smtClean="0">
                <a:solidFill>
                  <a:schemeClr val="tx1"/>
                </a:solidFill>
                <a:effectLst/>
                <a:latin typeface="+mn-lt"/>
                <a:ea typeface="+mn-ea"/>
                <a:cs typeface="+mn-cs"/>
              </a:rPr>
              <a:t>When the snake enters in collision with an apple, we should not call the </a:t>
            </a:r>
            <a:r>
              <a:rPr lang="en-US" sz="1200" b="1" kern="1200" dirty="0" smtClean="0">
                <a:solidFill>
                  <a:schemeClr val="tx1"/>
                </a:solidFill>
                <a:effectLst/>
                <a:latin typeface="+mn-lt"/>
                <a:ea typeface="+mn-ea"/>
                <a:cs typeface="+mn-cs"/>
              </a:rPr>
              <a:t>dead() </a:t>
            </a:r>
            <a:r>
              <a:rPr lang="en-US" sz="1200" kern="1200" dirty="0" smtClean="0">
                <a:solidFill>
                  <a:schemeClr val="tx1"/>
                </a:solidFill>
                <a:effectLst/>
                <a:latin typeface="+mn-lt"/>
                <a:ea typeface="+mn-ea"/>
                <a:cs typeface="+mn-cs"/>
              </a:rPr>
              <a:t>method anymore, but rather ask the world to make the snake grow (for example of 2 more elements).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addition, the apple should also be moved elsewhere in the game.</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just remains to add a </a:t>
            </a:r>
            <a:r>
              <a:rPr lang="en-US" sz="1200" b="1" kern="1200" dirty="0" smtClean="0">
                <a:solidFill>
                  <a:schemeClr val="tx1"/>
                </a:solidFill>
                <a:effectLst/>
                <a:latin typeface="+mn-lt"/>
                <a:ea typeface="+mn-ea"/>
                <a:cs typeface="+mn-cs"/>
              </a:rPr>
              <a:t>grow()</a:t>
            </a:r>
            <a:r>
              <a:rPr lang="en-US" sz="1200" kern="1200" dirty="0" smtClean="0">
                <a:solidFill>
                  <a:schemeClr val="tx1"/>
                </a:solidFill>
                <a:effectLst/>
                <a:latin typeface="+mn-lt"/>
                <a:ea typeface="+mn-ea"/>
                <a:cs typeface="+mn-cs"/>
              </a:rPr>
              <a:t> method in the </a:t>
            </a:r>
            <a:r>
              <a:rPr lang="en-US" sz="1200" b="1" kern="1200" dirty="0" err="1" smtClean="0">
                <a:solidFill>
                  <a:schemeClr val="tx1"/>
                </a:solidFill>
                <a:effectLst/>
                <a:latin typeface="+mn-lt"/>
                <a:ea typeface="+mn-ea"/>
                <a:cs typeface="+mn-cs"/>
              </a:rPr>
              <a:t>SnakeWorld</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class: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just need to add the number of elements to our </a:t>
            </a:r>
            <a:r>
              <a:rPr lang="en-US" sz="1200" b="1" kern="1200" dirty="0" err="1" smtClean="0">
                <a:solidFill>
                  <a:schemeClr val="tx1"/>
                </a:solidFill>
                <a:effectLst/>
                <a:latin typeface="+mn-lt"/>
                <a:ea typeface="+mn-ea"/>
                <a:cs typeface="+mn-cs"/>
              </a:rPr>
              <a:t>tailCounter</a:t>
            </a:r>
            <a:r>
              <a:rPr lang="fr-FR" dirty="0" smtClean="0">
                <a:effectLst/>
              </a:rPr>
              <a:t> </a:t>
            </a:r>
            <a:endParaRPr lang="fr-FR"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Compile and test again. The snake now grows each time it eats an apple !</a:t>
            </a:r>
            <a:endParaRPr lang="fr-FR"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30</a:t>
            </a:fld>
            <a:endParaRPr lang="en-US"/>
          </a:p>
        </p:txBody>
      </p:sp>
    </p:spTree>
    <p:extLst>
      <p:ext uri="{BB962C8B-B14F-4D97-AF65-F5344CB8AC3E}">
        <p14:creationId xmlns:p14="http://schemas.microsoft.com/office/powerpoint/2010/main" val="601743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To improve our game, we will now add some sound when the Bobby eats an apple or it becomes dies.</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play a sound when Bobby eats an apple, simply add the following code in the collision method of the </a:t>
            </a:r>
            <a:r>
              <a:rPr lang="en-US" sz="1200" b="1" kern="1200" dirty="0" smtClean="0">
                <a:solidFill>
                  <a:schemeClr val="tx1"/>
                </a:solidFill>
                <a:effectLst/>
                <a:latin typeface="+mn-lt"/>
                <a:ea typeface="+mn-ea"/>
                <a:cs typeface="+mn-cs"/>
              </a:rPr>
              <a:t>Apple </a:t>
            </a:r>
            <a:r>
              <a:rPr lang="en-US" sz="1200" kern="1200" dirty="0" smtClean="0">
                <a:solidFill>
                  <a:schemeClr val="tx1"/>
                </a:solidFill>
                <a:effectLst/>
                <a:latin typeface="+mn-lt"/>
                <a:ea typeface="+mn-ea"/>
                <a:cs typeface="+mn-cs"/>
              </a:rPr>
              <a:t>class:</a:t>
            </a:r>
            <a:endParaRPr lang="fr-FR" sz="1200" kern="1200" dirty="0" smtClean="0">
              <a:solidFill>
                <a:schemeClr val="tx1"/>
              </a:solidFill>
              <a:effectLst/>
              <a:latin typeface="+mn-lt"/>
              <a:ea typeface="+mn-ea"/>
              <a:cs typeface="+mn-cs"/>
            </a:endParaRPr>
          </a:p>
          <a:p>
            <a:endParaRPr lang="fr-FR" dirty="0" smtClean="0"/>
          </a:p>
          <a:p>
            <a:endParaRPr lang="fr-FR" dirty="0" smtClean="0"/>
          </a:p>
          <a:p>
            <a:r>
              <a:rPr lang="en-US" sz="1200" kern="1200" dirty="0" smtClean="0">
                <a:solidFill>
                  <a:schemeClr val="tx1"/>
                </a:solidFill>
                <a:effectLst/>
                <a:latin typeface="+mn-lt"/>
                <a:ea typeface="+mn-ea"/>
                <a:cs typeface="+mn-cs"/>
              </a:rPr>
              <a:t>Compile and test!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err="1" smtClean="0">
                <a:solidFill>
                  <a:schemeClr val="tx1"/>
                </a:solidFill>
                <a:effectLst/>
                <a:latin typeface="+mn-lt"/>
                <a:ea typeface="+mn-ea"/>
                <a:cs typeface="+mn-cs"/>
              </a:rPr>
              <a:t>playSound</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method takes the name of a sound file as input parameter. This file needs to be in the </a:t>
            </a:r>
            <a:r>
              <a:rPr lang="en-US" sz="1200" b="1" kern="1200" dirty="0" smtClean="0">
                <a:solidFill>
                  <a:schemeClr val="tx1"/>
                </a:solidFill>
                <a:effectLst/>
                <a:latin typeface="+mn-lt"/>
                <a:ea typeface="+mn-ea"/>
                <a:cs typeface="+mn-cs"/>
              </a:rPr>
              <a:t>sounds</a:t>
            </a:r>
            <a:r>
              <a:rPr lang="en-US" sz="1200" kern="1200" dirty="0" smtClean="0">
                <a:solidFill>
                  <a:schemeClr val="tx1"/>
                </a:solidFill>
                <a:effectLst/>
                <a:latin typeface="+mn-lt"/>
                <a:ea typeface="+mn-ea"/>
                <a:cs typeface="+mn-cs"/>
              </a:rPr>
              <a:t> folder of your </a:t>
            </a:r>
            <a:r>
              <a:rPr lang="en-US" sz="1200" kern="1200" dirty="0" err="1" smtClean="0">
                <a:solidFill>
                  <a:schemeClr val="tx1"/>
                </a:solidFill>
                <a:effectLst/>
                <a:latin typeface="+mn-lt"/>
                <a:ea typeface="+mn-ea"/>
                <a:cs typeface="+mn-cs"/>
              </a:rPr>
              <a:t>Greenfoot</a:t>
            </a:r>
            <a:r>
              <a:rPr lang="en-US" sz="1200" kern="1200" dirty="0" smtClean="0">
                <a:solidFill>
                  <a:schemeClr val="tx1"/>
                </a:solidFill>
                <a:effectLst/>
                <a:latin typeface="+mn-lt"/>
                <a:ea typeface="+mn-ea"/>
                <a:cs typeface="+mn-cs"/>
              </a:rPr>
              <a:t> project folder.</a:t>
            </a:r>
            <a:endParaRPr lang="fr-FR" sz="1200" kern="1200" dirty="0" smtClean="0">
              <a:solidFill>
                <a:schemeClr val="tx1"/>
              </a:solidFill>
              <a:effectLst/>
              <a:latin typeface="+mn-lt"/>
              <a:ea typeface="+mn-ea"/>
              <a:cs typeface="+mn-cs"/>
            </a:endParaRPr>
          </a:p>
          <a:p>
            <a:endParaRPr lang="fr-FR" dirty="0" smtClean="0"/>
          </a:p>
          <a:p>
            <a:r>
              <a:rPr lang="en-US" sz="1200" kern="1200" dirty="0" smtClean="0">
                <a:solidFill>
                  <a:schemeClr val="tx1"/>
                </a:solidFill>
                <a:effectLst/>
                <a:latin typeface="+mn-lt"/>
                <a:ea typeface="+mn-ea"/>
                <a:cs typeface="+mn-cs"/>
              </a:rPr>
              <a:t>Also add another sound when Booby dies by adding the following code in the collision method of </a:t>
            </a:r>
            <a:r>
              <a:rPr lang="en-US" sz="1200" b="1" kern="1200" dirty="0" smtClean="0">
                <a:solidFill>
                  <a:schemeClr val="tx1"/>
                </a:solidFill>
                <a:effectLst/>
                <a:latin typeface="+mn-lt"/>
                <a:ea typeface="+mn-ea"/>
                <a:cs typeface="+mn-cs"/>
              </a:rPr>
              <a:t>Block </a:t>
            </a:r>
            <a:r>
              <a:rPr lang="en-US" sz="1200" kern="1200" dirty="0" smtClean="0">
                <a:solidFill>
                  <a:schemeClr val="tx1"/>
                </a:solidFill>
                <a:effectLst/>
                <a:latin typeface="+mn-lt"/>
                <a:ea typeface="+mn-ea"/>
                <a:cs typeface="+mn-cs"/>
              </a:rPr>
              <a:t>class</a:t>
            </a:r>
            <a:r>
              <a:rPr lang="fr-FR" dirty="0" smtClean="0">
                <a:effectLst/>
              </a:rPr>
              <a:t> </a:t>
            </a:r>
          </a:p>
          <a:p>
            <a:endParaRPr lang="fr-FR"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Compile and test! </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31</a:t>
            </a:fld>
            <a:endParaRPr lang="en-US"/>
          </a:p>
        </p:txBody>
      </p:sp>
    </p:spTree>
    <p:extLst>
      <p:ext uri="{BB962C8B-B14F-4D97-AF65-F5344CB8AC3E}">
        <p14:creationId xmlns:p14="http://schemas.microsoft.com/office/powerpoint/2010/main" val="579323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32</a:t>
            </a:fld>
            <a:endParaRPr lang="en-US"/>
          </a:p>
        </p:txBody>
      </p:sp>
    </p:spTree>
    <p:extLst>
      <p:ext uri="{BB962C8B-B14F-4D97-AF65-F5344CB8AC3E}">
        <p14:creationId xmlns:p14="http://schemas.microsoft.com/office/powerpoint/2010/main" val="208637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noProof="0" dirty="0" smtClean="0">
                <a:solidFill>
                  <a:schemeClr val="tx1"/>
                </a:solidFill>
                <a:effectLst/>
                <a:latin typeface="+mn-lt"/>
                <a:ea typeface="+mn-ea"/>
                <a:cs typeface="+mn-cs"/>
              </a:rPr>
              <a:t>Describe the screen:</a:t>
            </a:r>
          </a:p>
          <a:p>
            <a:r>
              <a:rPr lang="en-US" sz="1200" kern="1200" noProof="0" dirty="0" smtClean="0">
                <a:solidFill>
                  <a:schemeClr val="tx1"/>
                </a:solidFill>
                <a:effectLst/>
                <a:latin typeface="+mn-lt"/>
                <a:ea typeface="+mn-ea"/>
                <a:cs typeface="+mn-cs"/>
              </a:rPr>
              <a:t>On the right hand side of the screen,</a:t>
            </a:r>
            <a:r>
              <a:rPr lang="en-US" sz="1200" kern="1200" baseline="0" noProof="0" dirty="0" smtClean="0">
                <a:solidFill>
                  <a:schemeClr val="tx1"/>
                </a:solidFill>
                <a:effectLst/>
                <a:latin typeface="+mn-lt"/>
                <a:ea typeface="+mn-ea"/>
                <a:cs typeface="+mn-cs"/>
              </a:rPr>
              <a:t> </a:t>
            </a:r>
            <a:r>
              <a:rPr lang="en-US" sz="1200" kern="1200" baseline="0" noProof="0" dirty="0" err="1" smtClean="0">
                <a:solidFill>
                  <a:schemeClr val="tx1"/>
                </a:solidFill>
                <a:effectLst/>
                <a:latin typeface="+mn-lt"/>
                <a:ea typeface="+mn-ea"/>
                <a:cs typeface="+mn-cs"/>
              </a:rPr>
              <a:t>Greenfoot</a:t>
            </a:r>
            <a:r>
              <a:rPr lang="en-US" sz="1200" kern="1200" baseline="0" noProof="0" dirty="0" smtClean="0">
                <a:solidFill>
                  <a:schemeClr val="tx1"/>
                </a:solidFill>
                <a:effectLst/>
                <a:latin typeface="+mn-lt"/>
                <a:ea typeface="+mn-ea"/>
                <a:cs typeface="+mn-cs"/>
              </a:rPr>
              <a:t> shows two important classes for </a:t>
            </a:r>
            <a:r>
              <a:rPr lang="en-US" sz="1200" kern="1200" baseline="0" noProof="0" dirty="0" err="1" smtClean="0">
                <a:solidFill>
                  <a:schemeClr val="tx1"/>
                </a:solidFill>
                <a:effectLst/>
                <a:latin typeface="+mn-lt"/>
                <a:ea typeface="+mn-ea"/>
                <a:cs typeface="+mn-cs"/>
              </a:rPr>
              <a:t>Greenfoor</a:t>
            </a:r>
            <a:r>
              <a:rPr lang="en-US" sz="1200" kern="1200" baseline="0" noProof="0" dirty="0" smtClean="0">
                <a:solidFill>
                  <a:schemeClr val="tx1"/>
                </a:solidFill>
                <a:effectLst/>
                <a:latin typeface="+mn-lt"/>
                <a:ea typeface="+mn-ea"/>
                <a:cs typeface="+mn-cs"/>
              </a:rPr>
              <a:t> games</a:t>
            </a:r>
            <a:endParaRPr lang="en-US" sz="1200" kern="1200" noProof="0" dirty="0" smtClean="0">
              <a:solidFill>
                <a:schemeClr val="tx1"/>
              </a:solidFill>
              <a:effectLst/>
              <a:latin typeface="+mn-lt"/>
              <a:ea typeface="+mn-ea"/>
              <a:cs typeface="+mn-cs"/>
            </a:endParaRPr>
          </a:p>
          <a:p>
            <a:pPr lvl="0"/>
            <a:r>
              <a:rPr lang="en-US" sz="1200" b="1" kern="1200" noProof="0" dirty="0" smtClean="0">
                <a:solidFill>
                  <a:schemeClr val="tx1"/>
                </a:solidFill>
                <a:effectLst/>
                <a:latin typeface="+mn-lt"/>
                <a:ea typeface="+mn-ea"/>
                <a:cs typeface="+mn-cs"/>
              </a:rPr>
              <a:t>World </a:t>
            </a:r>
            <a:r>
              <a:rPr lang="en-US" sz="1200" kern="1200" noProof="0" dirty="0" smtClean="0">
                <a:solidFill>
                  <a:schemeClr val="tx1"/>
                </a:solidFill>
                <a:effectLst/>
                <a:latin typeface="+mn-lt"/>
                <a:ea typeface="+mn-ea"/>
                <a:cs typeface="+mn-cs"/>
              </a:rPr>
              <a:t>: This is the game world. This is the main entry point in the game. This class will draw the game screen</a:t>
            </a:r>
          </a:p>
          <a:p>
            <a:pPr lvl="0"/>
            <a:r>
              <a:rPr lang="en-US" sz="1200" b="1" kern="1200" noProof="0" dirty="0" smtClean="0">
                <a:solidFill>
                  <a:schemeClr val="tx1"/>
                </a:solidFill>
                <a:effectLst/>
                <a:latin typeface="+mn-lt"/>
                <a:ea typeface="+mn-ea"/>
                <a:cs typeface="+mn-cs"/>
              </a:rPr>
              <a:t>Actor </a:t>
            </a:r>
            <a:r>
              <a:rPr lang="en-US" sz="1200" kern="1200" noProof="0" dirty="0" smtClean="0">
                <a:solidFill>
                  <a:schemeClr val="tx1"/>
                </a:solidFill>
                <a:effectLst/>
                <a:latin typeface="+mn-lt"/>
                <a:ea typeface="+mn-ea"/>
                <a:cs typeface="+mn-cs"/>
              </a:rPr>
              <a:t>: these are the different actors that will “live” in the game (Bobby, apples, border blocks, …)</a:t>
            </a:r>
          </a:p>
          <a:p>
            <a:endParaRPr lang="en-US" noProof="0"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8</a:t>
            </a:fld>
            <a:endParaRPr lang="en-US"/>
          </a:p>
        </p:txBody>
      </p:sp>
    </p:spTree>
    <p:extLst>
      <p:ext uri="{BB962C8B-B14F-4D97-AF65-F5344CB8AC3E}">
        <p14:creationId xmlns:p14="http://schemas.microsoft.com/office/powerpoint/2010/main" val="2336928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noProof="0" dirty="0" smtClean="0">
                <a:solidFill>
                  <a:schemeClr val="tx1"/>
                </a:solidFill>
                <a:effectLst/>
                <a:latin typeface="+mn-lt"/>
                <a:ea typeface="+mn-ea"/>
                <a:cs typeface="+mn-cs"/>
              </a:rPr>
              <a:t>Right-click on the world, choose « new subclass…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noProof="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noProof="0" dirty="0" smtClean="0">
                <a:solidFill>
                  <a:schemeClr val="tx1"/>
                </a:solidFill>
                <a:effectLst/>
                <a:latin typeface="+mn-lt"/>
                <a:ea typeface="+mn-ea"/>
                <a:cs typeface="+mn-cs"/>
              </a:rPr>
              <a:t>In the dialog box, enter</a:t>
            </a:r>
            <a:r>
              <a:rPr lang="en-US" sz="1200" kern="1200" baseline="0" noProof="0" dirty="0" smtClean="0">
                <a:solidFill>
                  <a:schemeClr val="tx1"/>
                </a:solidFill>
                <a:effectLst/>
                <a:latin typeface="+mn-lt"/>
                <a:ea typeface="+mn-ea"/>
                <a:cs typeface="+mn-cs"/>
              </a:rPr>
              <a:t> the name of our class : </a:t>
            </a:r>
            <a:r>
              <a:rPr lang="en-US" sz="1200" b="1" kern="1200" baseline="0" noProof="0" dirty="0" err="1" smtClean="0">
                <a:solidFill>
                  <a:schemeClr val="tx1"/>
                </a:solidFill>
                <a:effectLst/>
                <a:latin typeface="+mn-lt"/>
                <a:ea typeface="+mn-ea"/>
                <a:cs typeface="+mn-cs"/>
              </a:rPr>
              <a:t>SnakeWorld</a:t>
            </a:r>
            <a:endParaRPr lang="en-US" sz="1200" kern="1200" noProof="0" dirty="0" smtClean="0">
              <a:solidFill>
                <a:schemeClr val="tx1"/>
              </a:solidFill>
              <a:effectLst/>
              <a:latin typeface="+mn-lt"/>
              <a:ea typeface="+mn-ea"/>
              <a:cs typeface="+mn-cs"/>
            </a:endParaRPr>
          </a:p>
          <a:p>
            <a:endParaRPr lang="en-US" sz="1200" kern="1200" baseline="0" noProof="0" dirty="0" smtClean="0">
              <a:solidFill>
                <a:schemeClr val="tx1"/>
              </a:solidFill>
              <a:effectLst/>
              <a:latin typeface="+mn-lt"/>
              <a:ea typeface="+mn-ea"/>
              <a:cs typeface="+mn-cs"/>
            </a:endParaRPr>
          </a:p>
          <a:p>
            <a:r>
              <a:rPr lang="en-US" sz="1200" kern="1200" baseline="0" noProof="0" dirty="0" smtClean="0">
                <a:solidFill>
                  <a:schemeClr val="tx1"/>
                </a:solidFill>
                <a:effectLst/>
                <a:latin typeface="+mn-lt"/>
                <a:ea typeface="+mn-ea"/>
                <a:cs typeface="+mn-cs"/>
              </a:rPr>
              <a:t>We can also choose a background image for our world. Let’s take </a:t>
            </a:r>
            <a:r>
              <a:rPr lang="en-US" sz="1200" b="1" kern="1200" noProof="0" dirty="0" err="1" smtClean="0">
                <a:solidFill>
                  <a:schemeClr val="tx1"/>
                </a:solidFill>
                <a:effectLst/>
                <a:latin typeface="+mn-lt"/>
                <a:ea typeface="+mn-ea"/>
                <a:cs typeface="+mn-cs"/>
              </a:rPr>
              <a:t>bg.jpg</a:t>
            </a:r>
            <a:endParaRPr lang="en-US" sz="1200" b="1" kern="1200" noProof="0" dirty="0" smtClean="0">
              <a:solidFill>
                <a:schemeClr val="tx1"/>
              </a:solidFill>
              <a:effectLst/>
              <a:latin typeface="+mn-lt"/>
              <a:ea typeface="+mn-ea"/>
              <a:cs typeface="+mn-cs"/>
            </a:endParaRPr>
          </a:p>
          <a:p>
            <a:endParaRPr lang="en-US" sz="1200" b="1" kern="1200" noProof="0" dirty="0" smtClean="0">
              <a:solidFill>
                <a:schemeClr val="tx1"/>
              </a:solidFill>
              <a:effectLst/>
              <a:latin typeface="+mn-lt"/>
              <a:ea typeface="+mn-ea"/>
              <a:cs typeface="+mn-cs"/>
            </a:endParaRPr>
          </a:p>
          <a:p>
            <a:r>
              <a:rPr lang="en-US" sz="1200" kern="1200" noProof="0" dirty="0" smtClean="0">
                <a:solidFill>
                  <a:schemeClr val="tx1"/>
                </a:solidFill>
                <a:effectLst/>
                <a:latin typeface="+mn-lt"/>
                <a:ea typeface="+mn-ea"/>
                <a:cs typeface="+mn-cs"/>
              </a:rPr>
              <a:t>After having clicked on OK, </a:t>
            </a:r>
            <a:r>
              <a:rPr lang="en-US" sz="1200" kern="1200" noProof="0" dirty="0" err="1" smtClean="0">
                <a:solidFill>
                  <a:schemeClr val="tx1"/>
                </a:solidFill>
                <a:effectLst/>
                <a:latin typeface="+mn-lt"/>
                <a:ea typeface="+mn-ea"/>
                <a:cs typeface="+mn-cs"/>
              </a:rPr>
              <a:t>Greenfoot</a:t>
            </a:r>
            <a:r>
              <a:rPr lang="en-US" sz="1200" kern="1200" noProof="0" dirty="0" smtClean="0">
                <a:solidFill>
                  <a:schemeClr val="tx1"/>
                </a:solidFill>
                <a:effectLst/>
                <a:latin typeface="+mn-lt"/>
                <a:ea typeface="+mn-ea"/>
                <a:cs typeface="+mn-cs"/>
              </a:rPr>
              <a:t> creates a new class, which is a “sub-class” of World.</a:t>
            </a:r>
          </a:p>
          <a:p>
            <a:endParaRPr lang="en-US" sz="1200" kern="1200" noProof="0" dirty="0" smtClean="0">
              <a:solidFill>
                <a:schemeClr val="tx1"/>
              </a:solidFill>
              <a:effectLst/>
              <a:latin typeface="+mn-lt"/>
              <a:ea typeface="+mn-ea"/>
              <a:cs typeface="+mn-cs"/>
            </a:endParaRPr>
          </a:p>
          <a:p>
            <a:r>
              <a:rPr lang="en-US" sz="1200" kern="1200" noProof="0" dirty="0" smtClean="0">
                <a:solidFill>
                  <a:schemeClr val="tx1"/>
                </a:solidFill>
                <a:effectLst/>
                <a:latin typeface="+mn-lt"/>
                <a:ea typeface="+mn-ea"/>
                <a:cs typeface="+mn-cs"/>
              </a:rPr>
              <a:t>By</a:t>
            </a:r>
            <a:r>
              <a:rPr lang="en-US" sz="1200" kern="1200" baseline="0" noProof="0" dirty="0" smtClean="0">
                <a:solidFill>
                  <a:schemeClr val="tx1"/>
                </a:solidFill>
                <a:effectLst/>
                <a:latin typeface="+mn-lt"/>
                <a:ea typeface="+mn-ea"/>
                <a:cs typeface="+mn-cs"/>
              </a:rPr>
              <a:t> double-clicking on this new class, </a:t>
            </a:r>
            <a:r>
              <a:rPr lang="en-US" sz="1200" kern="1200" baseline="0" noProof="0" dirty="0" err="1" smtClean="0">
                <a:solidFill>
                  <a:schemeClr val="tx1"/>
                </a:solidFill>
                <a:effectLst/>
                <a:latin typeface="+mn-lt"/>
                <a:ea typeface="+mn-ea"/>
                <a:cs typeface="+mn-cs"/>
              </a:rPr>
              <a:t>Greenfoot</a:t>
            </a:r>
            <a:r>
              <a:rPr lang="en-US" sz="1200" kern="1200" baseline="0" noProof="0" dirty="0" smtClean="0">
                <a:solidFill>
                  <a:schemeClr val="tx1"/>
                </a:solidFill>
                <a:effectLst/>
                <a:latin typeface="+mn-lt"/>
                <a:ea typeface="+mn-ea"/>
                <a:cs typeface="+mn-cs"/>
              </a:rPr>
              <a:t> opens a Java code editor.</a:t>
            </a:r>
            <a:endParaRPr lang="en-US" sz="1200" kern="1200" noProof="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9</a:t>
            </a:fld>
            <a:endParaRPr lang="en-US"/>
          </a:p>
        </p:txBody>
      </p:sp>
    </p:spTree>
    <p:extLst>
      <p:ext uri="{BB962C8B-B14F-4D97-AF65-F5344CB8AC3E}">
        <p14:creationId xmlns:p14="http://schemas.microsoft.com/office/powerpoint/2010/main" val="3147542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noProof="0" dirty="0" smtClean="0">
                <a:solidFill>
                  <a:schemeClr val="tx1"/>
                </a:solidFill>
                <a:effectLst/>
                <a:latin typeface="+mn-lt"/>
                <a:ea typeface="+mn-ea"/>
                <a:cs typeface="+mn-cs"/>
              </a:rPr>
              <a:t>We will come back on the Java code in a moment, but for now, we will already try to execute</a:t>
            </a:r>
            <a:r>
              <a:rPr lang="en-US" sz="1200" kern="1200" baseline="0" noProof="0" dirty="0" smtClean="0">
                <a:solidFill>
                  <a:schemeClr val="tx1"/>
                </a:solidFill>
                <a:effectLst/>
                <a:latin typeface="+mn-lt"/>
                <a:ea typeface="+mn-ea"/>
                <a:cs typeface="+mn-cs"/>
              </a:rPr>
              <a:t> it.</a:t>
            </a:r>
            <a:endParaRPr lang="en-US" sz="1200" kern="1200" noProof="0" dirty="0" smtClean="0">
              <a:solidFill>
                <a:schemeClr val="tx1"/>
              </a:solidFill>
              <a:effectLst/>
              <a:latin typeface="+mn-lt"/>
              <a:ea typeface="+mn-ea"/>
              <a:cs typeface="+mn-cs"/>
            </a:endParaRPr>
          </a:p>
          <a:p>
            <a:endParaRPr lang="en-US" sz="1200" kern="1200" noProof="0" dirty="0" smtClean="0">
              <a:solidFill>
                <a:schemeClr val="tx1"/>
              </a:solidFill>
              <a:effectLst/>
              <a:latin typeface="+mn-lt"/>
              <a:ea typeface="+mn-ea"/>
              <a:cs typeface="+mn-cs"/>
            </a:endParaRPr>
          </a:p>
          <a:p>
            <a:r>
              <a:rPr lang="en-US" sz="1200" kern="1200" noProof="0" dirty="0" smtClean="0">
                <a:solidFill>
                  <a:schemeClr val="tx1"/>
                </a:solidFill>
                <a:effectLst/>
                <a:latin typeface="+mn-lt"/>
                <a:ea typeface="+mn-ea"/>
                <a:cs typeface="+mn-cs"/>
              </a:rPr>
              <a:t>For that, we first need to “compile” the Java code. This</a:t>
            </a:r>
            <a:r>
              <a:rPr lang="en-US" sz="1200" kern="1200" baseline="0" noProof="0" dirty="0" smtClean="0">
                <a:solidFill>
                  <a:schemeClr val="tx1"/>
                </a:solidFill>
                <a:effectLst/>
                <a:latin typeface="+mn-lt"/>
                <a:ea typeface="+mn-ea"/>
                <a:cs typeface="+mn-cs"/>
              </a:rPr>
              <a:t> will analyze the code and translate it into executable code.</a:t>
            </a:r>
          </a:p>
          <a:p>
            <a:r>
              <a:rPr lang="en-US" sz="1200" kern="1200" baseline="0" noProof="0" dirty="0" smtClean="0">
                <a:solidFill>
                  <a:schemeClr val="tx1"/>
                </a:solidFill>
                <a:effectLst/>
                <a:latin typeface="+mn-lt"/>
                <a:ea typeface="+mn-ea"/>
                <a:cs typeface="+mn-cs"/>
              </a:rPr>
              <a:t>Click the “compile” button at the bottom right side of the </a:t>
            </a:r>
            <a:r>
              <a:rPr lang="en-US" sz="1200" kern="1200" baseline="0" noProof="0" dirty="0" err="1" smtClean="0">
                <a:solidFill>
                  <a:schemeClr val="tx1"/>
                </a:solidFill>
                <a:effectLst/>
                <a:latin typeface="+mn-lt"/>
                <a:ea typeface="+mn-ea"/>
                <a:cs typeface="+mn-cs"/>
              </a:rPr>
              <a:t>Greenfoot</a:t>
            </a:r>
            <a:r>
              <a:rPr lang="en-US" sz="1200" kern="1200" baseline="0" noProof="0" dirty="0" smtClean="0">
                <a:solidFill>
                  <a:schemeClr val="tx1"/>
                </a:solidFill>
                <a:effectLst/>
                <a:latin typeface="+mn-lt"/>
                <a:ea typeface="+mn-ea"/>
                <a:cs typeface="+mn-cs"/>
              </a:rPr>
              <a:t> main screen.</a:t>
            </a:r>
          </a:p>
          <a:p>
            <a:endParaRPr lang="en-US" sz="1200" kern="1200" noProof="0" dirty="0" smtClean="0">
              <a:solidFill>
                <a:schemeClr val="tx1"/>
              </a:solidFill>
              <a:effectLst/>
              <a:latin typeface="+mn-lt"/>
              <a:ea typeface="+mn-ea"/>
              <a:cs typeface="+mn-cs"/>
            </a:endParaRPr>
          </a:p>
          <a:p>
            <a:r>
              <a:rPr lang="en-US" sz="1200" kern="1200" noProof="0" dirty="0" smtClean="0">
                <a:solidFill>
                  <a:schemeClr val="tx1"/>
                </a:solidFill>
                <a:effectLst/>
                <a:latin typeface="+mn-lt"/>
                <a:ea typeface="+mn-ea"/>
                <a:cs typeface="+mn-cs"/>
              </a:rPr>
              <a:t>In</a:t>
            </a:r>
            <a:r>
              <a:rPr lang="en-US" sz="1200" kern="1200" baseline="0" noProof="0" dirty="0" smtClean="0">
                <a:solidFill>
                  <a:schemeClr val="tx1"/>
                </a:solidFill>
                <a:effectLst/>
                <a:latin typeface="+mn-lt"/>
                <a:ea typeface="+mn-ea"/>
                <a:cs typeface="+mn-cs"/>
              </a:rPr>
              <a:t> our case, the execution simply shows the background image.</a:t>
            </a:r>
            <a:endParaRPr lang="en-US" sz="1200" kern="1200" noProof="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noProof="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noProof="0" dirty="0" smtClean="0">
                <a:solidFill>
                  <a:schemeClr val="tx1"/>
                </a:solidFill>
                <a:effectLst/>
                <a:latin typeface="+mn-lt"/>
                <a:ea typeface="+mn-ea"/>
                <a:cs typeface="+mn-cs"/>
              </a:rPr>
              <a:t>Within </a:t>
            </a:r>
            <a:r>
              <a:rPr lang="en-US" sz="1200" kern="1200" noProof="0" dirty="0" err="1" smtClean="0">
                <a:solidFill>
                  <a:schemeClr val="tx1"/>
                </a:solidFill>
                <a:effectLst/>
                <a:latin typeface="+mn-lt"/>
                <a:ea typeface="+mn-ea"/>
                <a:cs typeface="+mn-cs"/>
              </a:rPr>
              <a:t>Greenfoot</a:t>
            </a:r>
            <a:r>
              <a:rPr lang="en-US" sz="1200" kern="1200" noProof="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classes displayed as </a:t>
            </a:r>
            <a:r>
              <a:rPr lang="en-US" sz="1200" b="1" kern="1200" dirty="0" smtClean="0">
                <a:solidFill>
                  <a:schemeClr val="tx1"/>
                </a:solidFill>
                <a:effectLst/>
                <a:latin typeface="+mn-lt"/>
                <a:ea typeface="+mn-ea"/>
                <a:cs typeface="+mn-cs"/>
              </a:rPr>
              <a:t>hatched</a:t>
            </a:r>
            <a:r>
              <a:rPr lang="en-US" sz="1200" kern="1200" dirty="0" smtClean="0">
                <a:solidFill>
                  <a:schemeClr val="tx1"/>
                </a:solidFill>
                <a:effectLst/>
                <a:latin typeface="+mn-lt"/>
                <a:ea typeface="+mn-ea"/>
                <a:cs typeface="+mn-cs"/>
              </a:rPr>
              <a:t> indicates classes that need to be (re)compiled</a:t>
            </a:r>
            <a:r>
              <a:rPr lang="fr-FR"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you want to execute your code, you first need to do a compilation by clicking the « </a:t>
            </a:r>
            <a:r>
              <a:rPr lang="en-US" sz="1200" b="1" kern="1200" dirty="0" smtClean="0">
                <a:solidFill>
                  <a:schemeClr val="tx1"/>
                </a:solidFill>
                <a:effectLst/>
                <a:latin typeface="+mn-lt"/>
                <a:ea typeface="+mn-ea"/>
                <a:cs typeface="+mn-cs"/>
              </a:rPr>
              <a:t>compile </a:t>
            </a:r>
            <a:r>
              <a:rPr lang="en-US" sz="1200" kern="1200" dirty="0" smtClean="0">
                <a:solidFill>
                  <a:schemeClr val="tx1"/>
                </a:solidFill>
                <a:effectLst/>
                <a:latin typeface="+mn-lt"/>
                <a:ea typeface="+mn-ea"/>
                <a:cs typeface="+mn-cs"/>
              </a:rPr>
              <a:t>» button.</a:t>
            </a:r>
            <a:r>
              <a:rPr lang="fr-FR" dirty="0" smtClean="0">
                <a:effectLst/>
              </a:rPr>
              <a:t> </a:t>
            </a:r>
            <a:endParaRPr lang="en-US" noProof="0"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10</a:t>
            </a:fld>
            <a:endParaRPr lang="en-US"/>
          </a:p>
        </p:txBody>
      </p:sp>
    </p:spTree>
    <p:extLst>
      <p:ext uri="{BB962C8B-B14F-4D97-AF65-F5344CB8AC3E}">
        <p14:creationId xmlns:p14="http://schemas.microsoft.com/office/powerpoint/2010/main" val="3617285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sz="1200" kern="1200" noProof="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noProof="0" dirty="0" smtClean="0">
                <a:solidFill>
                  <a:schemeClr val="tx1"/>
                </a:solidFill>
                <a:effectLst/>
                <a:latin typeface="+mn-lt"/>
                <a:ea typeface="+mn-ea"/>
                <a:cs typeface="+mn-cs"/>
              </a:rPr>
              <a:t>Let’s come</a:t>
            </a:r>
            <a:r>
              <a:rPr lang="en-US" sz="1200" kern="1200" baseline="0" noProof="0" dirty="0" smtClean="0">
                <a:solidFill>
                  <a:schemeClr val="tx1"/>
                </a:solidFill>
                <a:effectLst/>
                <a:latin typeface="+mn-lt"/>
                <a:ea typeface="+mn-ea"/>
                <a:cs typeface="+mn-cs"/>
              </a:rPr>
              <a:t> back on the Java code.</a:t>
            </a:r>
            <a:endParaRPr lang="en-US" sz="1200" kern="1200" noProof="0" dirty="0" smtClean="0">
              <a:solidFill>
                <a:schemeClr val="tx1"/>
              </a:solidFill>
              <a:effectLst/>
              <a:latin typeface="+mn-lt"/>
              <a:ea typeface="+mn-ea"/>
              <a:cs typeface="+mn-cs"/>
            </a:endParaRPr>
          </a:p>
          <a:p>
            <a:endParaRPr lang="en-US" sz="1200" kern="1200" noProof="0" dirty="0" smtClean="0">
              <a:solidFill>
                <a:schemeClr val="tx1"/>
              </a:solidFill>
              <a:effectLst/>
              <a:latin typeface="+mn-lt"/>
              <a:ea typeface="+mn-ea"/>
              <a:cs typeface="+mn-cs"/>
            </a:endParaRPr>
          </a:p>
          <a:p>
            <a:endParaRPr lang="en-US" sz="1200" kern="1200" noProof="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part « extends World » indicates that our </a:t>
            </a:r>
            <a:r>
              <a:rPr lang="en-US" sz="1200" kern="1200" dirty="0" err="1" smtClean="0">
                <a:solidFill>
                  <a:schemeClr val="tx1"/>
                </a:solidFill>
                <a:effectLst/>
                <a:latin typeface="+mn-lt"/>
                <a:ea typeface="+mn-ea"/>
                <a:cs typeface="+mn-cs"/>
              </a:rPr>
              <a:t>SnakeWorld</a:t>
            </a:r>
            <a:r>
              <a:rPr lang="en-US" sz="1200" kern="1200" dirty="0" smtClean="0">
                <a:solidFill>
                  <a:schemeClr val="tx1"/>
                </a:solidFill>
                <a:effectLst/>
                <a:latin typeface="+mn-lt"/>
                <a:ea typeface="+mn-ea"/>
                <a:cs typeface="+mn-cs"/>
              </a:rPr>
              <a:t> class « </a:t>
            </a:r>
            <a:r>
              <a:rPr lang="en-US" sz="1200" b="1" kern="1200" dirty="0" smtClean="0">
                <a:solidFill>
                  <a:schemeClr val="tx1"/>
                </a:solidFill>
                <a:effectLst/>
                <a:latin typeface="+mn-lt"/>
                <a:ea typeface="+mn-ea"/>
                <a:cs typeface="+mn-cs"/>
              </a:rPr>
              <a:t>inherits</a:t>
            </a:r>
            <a:r>
              <a:rPr lang="en-US" sz="1200" kern="1200" dirty="0" smtClean="0">
                <a:solidFill>
                  <a:schemeClr val="tx1"/>
                </a:solidFill>
                <a:effectLst/>
                <a:latin typeface="+mn-lt"/>
                <a:ea typeface="+mn-ea"/>
                <a:cs typeface="+mn-cs"/>
              </a:rPr>
              <a:t>» the characteristics (properties, methods) of the class </a:t>
            </a:r>
            <a:r>
              <a:rPr lang="en-US" sz="1200" b="1" kern="1200" dirty="0" smtClean="0">
                <a:solidFill>
                  <a:schemeClr val="tx1"/>
                </a:solidFill>
                <a:effectLst/>
                <a:latin typeface="+mn-lt"/>
                <a:ea typeface="+mn-ea"/>
                <a:cs typeface="+mn-cs"/>
              </a:rPr>
              <a:t>World</a:t>
            </a:r>
            <a:r>
              <a:rPr lang="en-US" sz="1200" kern="1200" dirty="0" smtClean="0">
                <a:solidFill>
                  <a:schemeClr val="tx1"/>
                </a:solidFill>
                <a:effectLst/>
                <a:latin typeface="+mn-lt"/>
                <a:ea typeface="+mn-ea"/>
                <a:cs typeface="+mn-cs"/>
              </a:rPr>
              <a:t>. This class is provided by </a:t>
            </a:r>
            <a:r>
              <a:rPr lang="en-US" sz="1200" kern="1200" dirty="0" err="1" smtClean="0">
                <a:solidFill>
                  <a:schemeClr val="tx1"/>
                </a:solidFill>
                <a:effectLst/>
                <a:latin typeface="+mn-lt"/>
                <a:ea typeface="+mn-ea"/>
                <a:cs typeface="+mn-cs"/>
              </a:rPr>
              <a:t>Greenfoot</a:t>
            </a:r>
            <a:r>
              <a:rPr lang="en-US" sz="1200" kern="1200" dirty="0" smtClean="0">
                <a:solidFill>
                  <a:schemeClr val="tx1"/>
                </a:solidFill>
                <a:effectLst/>
                <a:latin typeface="+mn-lt"/>
                <a:ea typeface="+mn-ea"/>
                <a:cs typeface="+mn-cs"/>
              </a:rPr>
              <a:t> and allows to create the main screen of the game.</a:t>
            </a:r>
          </a:p>
          <a:p>
            <a:endParaRPr lang="fr-FR"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Next, we have a « </a:t>
            </a:r>
            <a:r>
              <a:rPr lang="en-US" sz="1200" b="1" kern="1200" dirty="0" smtClean="0">
                <a:solidFill>
                  <a:schemeClr val="tx1"/>
                </a:solidFill>
                <a:effectLst/>
                <a:latin typeface="+mn-lt"/>
                <a:ea typeface="+mn-ea"/>
                <a:cs typeface="+mn-cs"/>
              </a:rPr>
              <a:t>constructor</a:t>
            </a:r>
            <a:r>
              <a:rPr lang="en-US" sz="1200" kern="1200" dirty="0" smtClean="0">
                <a:solidFill>
                  <a:schemeClr val="tx1"/>
                </a:solidFill>
                <a:effectLst/>
                <a:latin typeface="+mn-lt"/>
                <a:ea typeface="+mn-ea"/>
                <a:cs typeface="+mn-cs"/>
              </a:rPr>
              <a:t> ». Indeed, this is not a method because it does not have any return type and its name is the same as the class name.</a:t>
            </a: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statement « </a:t>
            </a:r>
            <a:r>
              <a:rPr lang="en-US" sz="1200" b="1" kern="1200" dirty="0" smtClean="0">
                <a:solidFill>
                  <a:schemeClr val="tx1"/>
                </a:solidFill>
                <a:effectLst/>
                <a:latin typeface="+mn-lt"/>
                <a:ea typeface="+mn-ea"/>
                <a:cs typeface="+mn-cs"/>
              </a:rPr>
              <a:t>super(600, 400, 1)</a:t>
            </a:r>
            <a:r>
              <a:rPr lang="en-US" sz="1200" kern="1200" dirty="0" smtClean="0">
                <a:solidFill>
                  <a:schemeClr val="tx1"/>
                </a:solidFill>
                <a:effectLst/>
                <a:latin typeface="+mn-lt"/>
                <a:ea typeface="+mn-ea"/>
                <a:cs typeface="+mn-cs"/>
              </a:rPr>
              <a:t> » actually calls a constructor that is defined on the parent (World) and that allow to « create » the World object by giving it the parameters defining the size of the game screen :</a:t>
            </a:r>
            <a:endParaRPr lang="fr-FR"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 - The first parameter corresponds to the </a:t>
            </a:r>
            <a:r>
              <a:rPr lang="en-US" sz="1200" b="1" kern="1200" dirty="0" smtClean="0">
                <a:solidFill>
                  <a:schemeClr val="tx1"/>
                </a:solidFill>
                <a:effectLst/>
                <a:latin typeface="+mn-lt"/>
                <a:ea typeface="+mn-ea"/>
                <a:cs typeface="+mn-cs"/>
              </a:rPr>
              <a:t>width</a:t>
            </a:r>
            <a:r>
              <a:rPr lang="en-US" sz="1200" kern="1200" dirty="0" smtClean="0">
                <a:solidFill>
                  <a:schemeClr val="tx1"/>
                </a:solidFill>
                <a:effectLst/>
                <a:latin typeface="+mn-lt"/>
                <a:ea typeface="+mn-ea"/>
                <a:cs typeface="+mn-cs"/>
              </a:rPr>
              <a:t> of the screen to create</a:t>
            </a:r>
            <a:endParaRPr lang="fr-FR"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 - The second parameter corresponds to the </a:t>
            </a:r>
            <a:r>
              <a:rPr lang="en-US" sz="1200" b="1" kern="1200" dirty="0" smtClean="0">
                <a:solidFill>
                  <a:schemeClr val="tx1"/>
                </a:solidFill>
                <a:effectLst/>
                <a:latin typeface="+mn-lt"/>
                <a:ea typeface="+mn-ea"/>
                <a:cs typeface="+mn-cs"/>
              </a:rPr>
              <a:t>height</a:t>
            </a:r>
            <a:r>
              <a:rPr lang="en-US" sz="1200" kern="1200" dirty="0" smtClean="0">
                <a:solidFill>
                  <a:schemeClr val="tx1"/>
                </a:solidFill>
                <a:effectLst/>
                <a:latin typeface="+mn-lt"/>
                <a:ea typeface="+mn-ea"/>
                <a:cs typeface="+mn-cs"/>
              </a:rPr>
              <a:t> of the screen to create</a:t>
            </a:r>
            <a:endParaRPr lang="fr-FR"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 - The third parameter corresponds to the size of a « block », if we want to have a screen composed of blocks.</a:t>
            </a:r>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11</a:t>
            </a:fld>
            <a:endParaRPr lang="en-US"/>
          </a:p>
        </p:txBody>
      </p:sp>
    </p:spTree>
    <p:extLst>
      <p:ext uri="{BB962C8B-B14F-4D97-AF65-F5344CB8AC3E}">
        <p14:creationId xmlns:p14="http://schemas.microsoft.com/office/powerpoint/2010/main" val="2153429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By doing a « right-click » on the game screen, we can also « inspect » the created object (click on « inspect »). We see that the created object is well defined with parameters provided to the constructor.</a:t>
            </a:r>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12</a:t>
            </a:fld>
            <a:endParaRPr lang="en-US"/>
          </a:p>
        </p:txBody>
      </p:sp>
    </p:spTree>
    <p:extLst>
      <p:ext uri="{BB962C8B-B14F-4D97-AF65-F5344CB8AC3E}">
        <p14:creationId xmlns:p14="http://schemas.microsoft.com/office/powerpoint/2010/main" val="3676309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Let’s change this code now, to work on a screen composed of blocks of 32x32 pixels, with 25 blocks width and 20 blocks height</a:t>
            </a:r>
            <a:r>
              <a:rPr lang="fr-FR" dirty="0" smtClean="0">
                <a:effectLst/>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Compile your changes and check it by doing an « inspect » of the world.</a:t>
            </a:r>
            <a:endParaRPr lang="fr-FR" sz="1200" kern="1200" dirty="0" smtClean="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13</a:t>
            </a:fld>
            <a:endParaRPr lang="en-US"/>
          </a:p>
        </p:txBody>
      </p:sp>
    </p:spTree>
    <p:extLst>
      <p:ext uri="{BB962C8B-B14F-4D97-AF65-F5344CB8AC3E}">
        <p14:creationId xmlns:p14="http://schemas.microsoft.com/office/powerpoint/2010/main" val="2945942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We will start now creating the « Actors » that will be part of our game.</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that, do a « right-click » on the Actor class and select « New subclass… ».</a:t>
            </a: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will create several types of blocks that will be used in our game. For that we will first create a class named </a:t>
            </a:r>
            <a:r>
              <a:rPr lang="en-US" sz="1200" b="1" kern="1200" dirty="0" smtClean="0">
                <a:solidFill>
                  <a:schemeClr val="tx1"/>
                </a:solidFill>
                <a:effectLst/>
                <a:latin typeface="+mn-lt"/>
                <a:ea typeface="+mn-ea"/>
                <a:cs typeface="+mn-cs"/>
              </a:rPr>
              <a:t>Block</a:t>
            </a:r>
            <a:r>
              <a:rPr lang="en-US" sz="1200" kern="1200" dirty="0" smtClean="0">
                <a:solidFill>
                  <a:schemeClr val="tx1"/>
                </a:solidFill>
                <a:effectLst/>
                <a:latin typeface="+mn-lt"/>
                <a:ea typeface="+mn-ea"/>
                <a:cs typeface="+mn-cs"/>
              </a:rPr>
              <a:t>, that will be a sub-class of </a:t>
            </a:r>
            <a:r>
              <a:rPr lang="en-US" sz="1200" b="1" kern="1200" dirty="0" smtClean="0">
                <a:solidFill>
                  <a:schemeClr val="tx1"/>
                </a:solidFill>
                <a:effectLst/>
                <a:latin typeface="+mn-lt"/>
                <a:ea typeface="+mn-ea"/>
                <a:cs typeface="+mn-cs"/>
              </a:rPr>
              <a:t>Actor</a:t>
            </a:r>
            <a:r>
              <a:rPr lang="en-US" sz="1200" kern="1200" dirty="0" smtClean="0">
                <a:solidFill>
                  <a:schemeClr val="tx1"/>
                </a:solidFill>
                <a:effectLst/>
                <a:latin typeface="+mn-lt"/>
                <a:ea typeface="+mn-ea"/>
                <a:cs typeface="+mn-cs"/>
              </a:rPr>
              <a:t> (it will hence inherit the characteristics of the </a:t>
            </a:r>
            <a:r>
              <a:rPr lang="en-US" sz="1200" kern="1200" dirty="0" err="1" smtClean="0">
                <a:solidFill>
                  <a:schemeClr val="tx1"/>
                </a:solidFill>
                <a:effectLst/>
                <a:latin typeface="+mn-lt"/>
                <a:ea typeface="+mn-ea"/>
                <a:cs typeface="+mn-cs"/>
              </a:rPr>
              <a:t>Greenfoot</a:t>
            </a:r>
            <a:r>
              <a:rPr lang="en-US" sz="1200" kern="1200" dirty="0" smtClean="0">
                <a:solidFill>
                  <a:schemeClr val="tx1"/>
                </a:solidFill>
                <a:effectLst/>
                <a:latin typeface="+mn-lt"/>
                <a:ea typeface="+mn-ea"/>
                <a:cs typeface="+mn-cs"/>
              </a:rPr>
              <a:t> Actor class)</a:t>
            </a:r>
            <a:r>
              <a:rPr lang="fr-FR" dirty="0" smtClean="0">
                <a:effectLst/>
              </a:rPr>
              <a:t> </a:t>
            </a:r>
          </a:p>
          <a:p>
            <a:endParaRPr lang="fr-FR"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now, we can just keep this class empty: double-click on it to see the code created by </a:t>
            </a:r>
            <a:r>
              <a:rPr lang="en-US" sz="1200" kern="1200" dirty="0" err="1" smtClean="0">
                <a:solidFill>
                  <a:schemeClr val="tx1"/>
                </a:solidFill>
                <a:effectLst/>
                <a:latin typeface="+mn-lt"/>
                <a:ea typeface="+mn-ea"/>
                <a:cs typeface="+mn-cs"/>
              </a:rPr>
              <a:t>Greenfoot</a:t>
            </a:r>
            <a:r>
              <a:rPr lang="en-US" sz="1200" kern="1200" dirty="0" smtClean="0">
                <a:solidFill>
                  <a:schemeClr val="tx1"/>
                </a:solidFill>
                <a:effectLst/>
                <a:latin typeface="+mn-lt"/>
                <a:ea typeface="+mn-ea"/>
                <a:cs typeface="+mn-cs"/>
              </a:rPr>
              <a:t> and suppress the act() method (we don’t need it).</a:t>
            </a: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14</a:t>
            </a:fld>
            <a:endParaRPr lang="en-US"/>
          </a:p>
        </p:txBody>
      </p:sp>
    </p:spTree>
    <p:extLst>
      <p:ext uri="{BB962C8B-B14F-4D97-AF65-F5344CB8AC3E}">
        <p14:creationId xmlns:p14="http://schemas.microsoft.com/office/powerpoint/2010/main" val="4056542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Comic Sans MS"/>
                <a:cs typeface="Comic Sans MS"/>
              </a:defRPr>
            </a:lvl1pPr>
          </a:lstStyle>
          <a:p>
            <a:r>
              <a:rPr lang="nl-BE"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latin typeface="Comic Sans MS"/>
                <a:cs typeface="Comic Sans M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dirty="0" smtClean="0"/>
              <a:t>Click to edit Master subtitle style</a:t>
            </a:r>
            <a:endParaRPr lang="en-US" dirty="0"/>
          </a:p>
        </p:txBody>
      </p:sp>
      <p:pic>
        <p:nvPicPr>
          <p:cNvPr id="9" name="Picture 8"/>
          <p:cNvPicPr>
            <a:picLocks noChangeAspect="1"/>
          </p:cNvPicPr>
          <p:nvPr userDrawn="1"/>
        </p:nvPicPr>
        <p:blipFill>
          <a:blip r:embed="rId2"/>
          <a:stretch>
            <a:fillRect/>
          </a:stretch>
        </p:blipFill>
        <p:spPr>
          <a:xfrm>
            <a:off x="2133399" y="86845"/>
            <a:ext cx="4877203" cy="1716775"/>
          </a:xfrm>
          <a:prstGeom prst="rect">
            <a:avLst/>
          </a:prstGeom>
        </p:spPr>
      </p:pic>
      <p:sp>
        <p:nvSpPr>
          <p:cNvPr id="8" name="Footer Placeholder 4"/>
          <p:cNvSpPr txBox="1">
            <a:spLocks/>
          </p:cNvSpPr>
          <p:nvPr userDrawn="1"/>
        </p:nvSpPr>
        <p:spPr>
          <a:xfrm>
            <a:off x="106933" y="6356350"/>
            <a:ext cx="2895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p>
        </p:txBody>
      </p:sp>
      <p:sp>
        <p:nvSpPr>
          <p:cNvPr id="10" name="Title 1"/>
          <p:cNvSpPr txBox="1">
            <a:spLocks/>
          </p:cNvSpPr>
          <p:nvPr userDrawn="1"/>
        </p:nvSpPr>
        <p:spPr>
          <a:xfrm>
            <a:off x="3460005" y="6356350"/>
            <a:ext cx="2529048"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www.devoxx4kids.com</a:t>
            </a:r>
            <a:endParaRPr lang="en-US" sz="1800" dirty="0">
              <a:latin typeface="+mn-lt"/>
            </a:endParaRPr>
          </a:p>
        </p:txBody>
      </p:sp>
      <p:pic>
        <p:nvPicPr>
          <p:cNvPr id="7" name="Picture 6"/>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72400" y="6323330"/>
            <a:ext cx="1117600" cy="398145"/>
          </a:xfrm>
          <a:prstGeom prst="rect">
            <a:avLst/>
          </a:prstGeom>
          <a:noFill/>
          <a:ln>
            <a:noFill/>
          </a:ln>
        </p:spPr>
      </p:pic>
    </p:spTree>
    <p:extLst>
      <p:ext uri="{BB962C8B-B14F-4D97-AF65-F5344CB8AC3E}">
        <p14:creationId xmlns:p14="http://schemas.microsoft.com/office/powerpoint/2010/main" val="2847377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lvl1pPr>
              <a:defRPr>
                <a:latin typeface="Comic Sans MS"/>
                <a:cs typeface="Comic Sans MS"/>
              </a:defRPr>
            </a:lvl1pPr>
            <a:lvl2pPr>
              <a:defRPr>
                <a:latin typeface="Comic Sans MS"/>
                <a:cs typeface="Comic Sans MS"/>
              </a:defRPr>
            </a:lvl2pPr>
            <a:lvl3pPr>
              <a:defRPr>
                <a:latin typeface="Comic Sans MS"/>
                <a:cs typeface="Comic Sans MS"/>
              </a:defRPr>
            </a:lvl3pPr>
            <a:lvl4pPr>
              <a:defRPr>
                <a:latin typeface="Comic Sans MS"/>
                <a:cs typeface="Comic Sans MS"/>
              </a:defRPr>
            </a:lvl4pPr>
            <a:lvl5pPr>
              <a:defRPr>
                <a:latin typeface="Comic Sans MS"/>
                <a:cs typeface="Comic Sans MS"/>
              </a:defRPr>
            </a:lvl5p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sp>
        <p:nvSpPr>
          <p:cNvPr id="8"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sp>
        <p:nvSpPr>
          <p:cNvPr id="9" name="Title 1"/>
          <p:cNvSpPr>
            <a:spLocks noGrp="1"/>
          </p:cNvSpPr>
          <p:nvPr>
            <p:ph type="title"/>
          </p:nvPr>
        </p:nvSpPr>
        <p:spPr>
          <a:xfrm>
            <a:off x="2681190" y="274638"/>
            <a:ext cx="6005609" cy="1143000"/>
          </a:xfrm>
          <a:prstGeom prst="rect">
            <a:avLst/>
          </a:prstGeom>
        </p:spPr>
        <p:txBody>
          <a:bodyPr/>
          <a:lstStyle>
            <a:lvl1pPr>
              <a:defRPr>
                <a:latin typeface="Comic Sans MS"/>
                <a:cs typeface="Comic Sans MS"/>
              </a:defRPr>
            </a:lvl1pPr>
          </a:lstStyle>
          <a:p>
            <a:r>
              <a:rPr lang="nl-BE" dirty="0" smtClean="0"/>
              <a:t>Click to edit Master title style</a:t>
            </a:r>
            <a:endParaRPr lang="en-US" dirty="0"/>
          </a:p>
        </p:txBody>
      </p:sp>
      <p:pic>
        <p:nvPicPr>
          <p:cNvPr id="10" name="Picture 9"/>
          <p:cNvPicPr>
            <a:picLocks noChangeAspect="1"/>
          </p:cNvPicPr>
          <p:nvPr userDrawn="1"/>
        </p:nvPicPr>
        <p:blipFill>
          <a:blip r:embed="rId2"/>
          <a:stretch>
            <a:fillRect/>
          </a:stretch>
        </p:blipFill>
        <p:spPr>
          <a:xfrm>
            <a:off x="457200" y="470625"/>
            <a:ext cx="2133600" cy="751027"/>
          </a:xfrm>
          <a:prstGeom prst="rect">
            <a:avLst/>
          </a:prstGeom>
        </p:spPr>
      </p:pic>
      <p:sp>
        <p:nvSpPr>
          <p:cNvPr id="13" name="Title 1"/>
          <p:cNvSpPr txBox="1">
            <a:spLocks/>
          </p:cNvSpPr>
          <p:nvPr userDrawn="1"/>
        </p:nvSpPr>
        <p:spPr>
          <a:xfrm>
            <a:off x="457199" y="6342982"/>
            <a:ext cx="2417011"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www.devoxx4kids.com</a:t>
            </a:r>
            <a:endParaRPr lang="en-US" sz="1800" dirty="0">
              <a:latin typeface="+mn-lt"/>
            </a:endParaRPr>
          </a:p>
        </p:txBody>
      </p:sp>
      <p:sp>
        <p:nvSpPr>
          <p:cNvPr id="11"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12" name="Picture 1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extLst>
      <p:ext uri="{BB962C8B-B14F-4D97-AF65-F5344CB8AC3E}">
        <p14:creationId xmlns:p14="http://schemas.microsoft.com/office/powerpoint/2010/main" val="4045415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81190" y="274638"/>
            <a:ext cx="6005609" cy="1143000"/>
          </a:xfrm>
          <a:prstGeom prst="rect">
            <a:avLst/>
          </a:prstGeom>
        </p:spPr>
        <p:txBody>
          <a:bodyPr/>
          <a:lstStyle>
            <a:lvl1pPr>
              <a:defRPr>
                <a:latin typeface="Comic Sans MS"/>
                <a:cs typeface="Comic Sans MS"/>
              </a:defRPr>
            </a:lvl1pPr>
          </a:lstStyle>
          <a:p>
            <a:r>
              <a:rPr lang="nl-BE" dirty="0"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a:defRPr>
                <a:latin typeface="Comic Sans MS"/>
                <a:cs typeface="Comic Sans MS"/>
              </a:defRPr>
            </a:lvl1pPr>
            <a:lvl2pPr>
              <a:defRPr>
                <a:latin typeface="Comic Sans MS"/>
                <a:cs typeface="Comic Sans MS"/>
              </a:defRPr>
            </a:lvl2pPr>
            <a:lvl3pPr>
              <a:defRPr>
                <a:latin typeface="Comic Sans MS"/>
                <a:cs typeface="Comic Sans MS"/>
              </a:defRPr>
            </a:lvl3pPr>
            <a:lvl4pPr>
              <a:defRPr>
                <a:latin typeface="Comic Sans MS"/>
                <a:cs typeface="Comic Sans MS"/>
              </a:defRPr>
            </a:lvl4pPr>
            <a:lvl5pPr>
              <a:defRPr>
                <a:latin typeface="Comic Sans MS"/>
                <a:cs typeface="Comic Sans MS"/>
              </a:defRPr>
            </a:lvl5p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sp>
        <p:nvSpPr>
          <p:cNvPr id="6"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9" name="Picture 8"/>
          <p:cNvPicPr>
            <a:picLocks noChangeAspect="1"/>
          </p:cNvPicPr>
          <p:nvPr userDrawn="1"/>
        </p:nvPicPr>
        <p:blipFill>
          <a:blip r:embed="rId2"/>
          <a:stretch>
            <a:fillRect/>
          </a:stretch>
        </p:blipFill>
        <p:spPr>
          <a:xfrm>
            <a:off x="457200" y="470625"/>
            <a:ext cx="2133600" cy="751027"/>
          </a:xfrm>
          <a:prstGeom prst="rect">
            <a:avLst/>
          </a:prstGeom>
        </p:spPr>
      </p:pic>
      <p:sp>
        <p:nvSpPr>
          <p:cNvPr id="13" name="Title 1"/>
          <p:cNvSpPr txBox="1">
            <a:spLocks/>
          </p:cNvSpPr>
          <p:nvPr userDrawn="1"/>
        </p:nvSpPr>
        <p:spPr>
          <a:xfrm>
            <a:off x="457199" y="6356350"/>
            <a:ext cx="2443747"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www.devoxx4kids.com</a:t>
            </a:r>
            <a:endParaRPr lang="en-US" sz="1800" dirty="0">
              <a:latin typeface="+mn-lt"/>
            </a:endParaRPr>
          </a:p>
        </p:txBody>
      </p:sp>
      <p:sp>
        <p:nvSpPr>
          <p:cNvPr id="14"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pic>
        <p:nvPicPr>
          <p:cNvPr id="8" name="Picture 7"/>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extLst>
      <p:ext uri="{BB962C8B-B14F-4D97-AF65-F5344CB8AC3E}">
        <p14:creationId xmlns:p14="http://schemas.microsoft.com/office/powerpoint/2010/main" val="2032194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atin typeface="Comic Sans MS"/>
                <a:cs typeface="Comic Sans MS"/>
              </a:defRPr>
            </a:lvl1pPr>
          </a:lstStyle>
          <a:p>
            <a:r>
              <a:rPr lang="nl-BE"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latin typeface="Comic Sans MS"/>
                <a:cs typeface="Comic Sans M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BE" dirty="0" smtClean="0"/>
              <a:t>Click to edit Master text styles</a:t>
            </a:r>
          </a:p>
        </p:txBody>
      </p:sp>
      <p:sp>
        <p:nvSpPr>
          <p:cNvPr id="8"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pic>
        <p:nvPicPr>
          <p:cNvPr id="9" name="Picture 8"/>
          <p:cNvPicPr>
            <a:picLocks noChangeAspect="1"/>
          </p:cNvPicPr>
          <p:nvPr userDrawn="1"/>
        </p:nvPicPr>
        <p:blipFill>
          <a:blip r:embed="rId2"/>
          <a:stretch>
            <a:fillRect/>
          </a:stretch>
        </p:blipFill>
        <p:spPr>
          <a:xfrm>
            <a:off x="2133399" y="86845"/>
            <a:ext cx="4877203" cy="1716775"/>
          </a:xfrm>
          <a:prstGeom prst="rect">
            <a:avLst/>
          </a:prstGeom>
        </p:spPr>
      </p:pic>
      <p:sp>
        <p:nvSpPr>
          <p:cNvPr id="12" name="Title 1"/>
          <p:cNvSpPr txBox="1">
            <a:spLocks/>
          </p:cNvSpPr>
          <p:nvPr userDrawn="1"/>
        </p:nvSpPr>
        <p:spPr>
          <a:xfrm>
            <a:off x="457200" y="6356350"/>
            <a:ext cx="2470484"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www.devoxx4kids.com</a:t>
            </a:r>
            <a:endParaRPr lang="en-US" sz="1800" dirty="0">
              <a:latin typeface="+mn-lt"/>
            </a:endParaRPr>
          </a:p>
        </p:txBody>
      </p:sp>
      <p:sp>
        <p:nvSpPr>
          <p:cNvPr id="10"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11" name="Picture 10"/>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extLst>
      <p:ext uri="{BB962C8B-B14F-4D97-AF65-F5344CB8AC3E}">
        <p14:creationId xmlns:p14="http://schemas.microsoft.com/office/powerpoint/2010/main" val="3997746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a:prstGeom prst="rect">
            <a:avLst/>
          </a:prstGeom>
        </p:spPr>
        <p:txBody>
          <a:bodyPr/>
          <a:lstStyle>
            <a:lvl1pPr>
              <a:defRPr sz="2800">
                <a:latin typeface="Comic Sans MS"/>
                <a:cs typeface="Comic Sans MS"/>
              </a:defRPr>
            </a:lvl1pPr>
            <a:lvl2pPr>
              <a:defRPr sz="2400">
                <a:latin typeface="Comic Sans MS"/>
                <a:cs typeface="Comic Sans MS"/>
              </a:defRPr>
            </a:lvl2pPr>
            <a:lvl3pPr>
              <a:defRPr sz="2000">
                <a:latin typeface="Comic Sans MS"/>
                <a:cs typeface="Comic Sans MS"/>
              </a:defRPr>
            </a:lvl3pPr>
            <a:lvl4pPr>
              <a:defRPr sz="1800">
                <a:latin typeface="Comic Sans MS"/>
                <a:cs typeface="Comic Sans MS"/>
              </a:defRPr>
            </a:lvl4pPr>
            <a:lvl5pPr>
              <a:defRPr sz="1800">
                <a:latin typeface="Comic Sans MS"/>
                <a:cs typeface="Comic Sans MS"/>
              </a:defRPr>
            </a:lvl5pPr>
            <a:lvl6pPr>
              <a:defRPr sz="1800"/>
            </a:lvl6pPr>
            <a:lvl7pPr>
              <a:defRPr sz="1800"/>
            </a:lvl7pPr>
            <a:lvl8pPr>
              <a:defRPr sz="1800"/>
            </a:lvl8pPr>
            <a:lvl9pPr>
              <a:defRPr sz="1800"/>
            </a:lvl9p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atin typeface="Comic Sans MS"/>
                <a:cs typeface="Comic Sans MS"/>
              </a:defRPr>
            </a:lvl1pPr>
            <a:lvl2pPr>
              <a:defRPr sz="2400">
                <a:latin typeface="Comic Sans MS"/>
                <a:cs typeface="Comic Sans MS"/>
              </a:defRPr>
            </a:lvl2pPr>
            <a:lvl3pPr>
              <a:defRPr sz="2000">
                <a:latin typeface="Comic Sans MS"/>
                <a:cs typeface="Comic Sans MS"/>
              </a:defRPr>
            </a:lvl3pPr>
            <a:lvl4pPr>
              <a:defRPr sz="1800">
                <a:latin typeface="Comic Sans MS"/>
                <a:cs typeface="Comic Sans MS"/>
              </a:defRPr>
            </a:lvl4pPr>
            <a:lvl5pPr>
              <a:defRPr sz="1800">
                <a:latin typeface="Comic Sans MS"/>
                <a:cs typeface="Comic Sans MS"/>
              </a:defRPr>
            </a:lvl5pPr>
            <a:lvl6pPr>
              <a:defRPr sz="1800"/>
            </a:lvl6pPr>
            <a:lvl7pPr>
              <a:defRPr sz="1800"/>
            </a:lvl7pPr>
            <a:lvl8pPr>
              <a:defRPr sz="1800"/>
            </a:lvl8pPr>
            <a:lvl9pPr>
              <a:defRPr sz="1800"/>
            </a:lvl9p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sp>
        <p:nvSpPr>
          <p:cNvPr id="9"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sp>
        <p:nvSpPr>
          <p:cNvPr id="10" name="Title 1"/>
          <p:cNvSpPr>
            <a:spLocks noGrp="1"/>
          </p:cNvSpPr>
          <p:nvPr>
            <p:ph type="title"/>
          </p:nvPr>
        </p:nvSpPr>
        <p:spPr>
          <a:xfrm>
            <a:off x="2681190" y="274638"/>
            <a:ext cx="6005609" cy="1143000"/>
          </a:xfrm>
          <a:prstGeom prst="rect">
            <a:avLst/>
          </a:prstGeom>
        </p:spPr>
        <p:txBody>
          <a:bodyPr/>
          <a:lstStyle>
            <a:lvl1pPr>
              <a:defRPr>
                <a:latin typeface="Comic Sans MS"/>
                <a:cs typeface="Comic Sans MS"/>
              </a:defRPr>
            </a:lvl1pPr>
          </a:lstStyle>
          <a:p>
            <a:r>
              <a:rPr lang="nl-BE" dirty="0" smtClean="0"/>
              <a:t>Click to edit Master title style</a:t>
            </a:r>
            <a:endParaRPr lang="en-US" dirty="0"/>
          </a:p>
        </p:txBody>
      </p:sp>
      <p:pic>
        <p:nvPicPr>
          <p:cNvPr id="11" name="Picture 10"/>
          <p:cNvPicPr>
            <a:picLocks noChangeAspect="1"/>
          </p:cNvPicPr>
          <p:nvPr userDrawn="1"/>
        </p:nvPicPr>
        <p:blipFill>
          <a:blip r:embed="rId2"/>
          <a:stretch>
            <a:fillRect/>
          </a:stretch>
        </p:blipFill>
        <p:spPr>
          <a:xfrm>
            <a:off x="457200" y="470625"/>
            <a:ext cx="2133600" cy="751027"/>
          </a:xfrm>
          <a:prstGeom prst="rect">
            <a:avLst/>
          </a:prstGeom>
        </p:spPr>
      </p:pic>
      <p:sp>
        <p:nvSpPr>
          <p:cNvPr id="14" name="Title 1"/>
          <p:cNvSpPr txBox="1">
            <a:spLocks/>
          </p:cNvSpPr>
          <p:nvPr userDrawn="1"/>
        </p:nvSpPr>
        <p:spPr>
          <a:xfrm>
            <a:off x="457199" y="6356350"/>
            <a:ext cx="2497221"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www.devoxx4kids.com</a:t>
            </a:r>
            <a:endParaRPr lang="en-US" sz="1800" dirty="0">
              <a:latin typeface="+mn-lt"/>
            </a:endParaRPr>
          </a:p>
        </p:txBody>
      </p:sp>
      <p:sp>
        <p:nvSpPr>
          <p:cNvPr id="12"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13" name="Picture 12"/>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extLst>
      <p:ext uri="{BB962C8B-B14F-4D97-AF65-F5344CB8AC3E}">
        <p14:creationId xmlns:p14="http://schemas.microsoft.com/office/powerpoint/2010/main" val="2934564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atin typeface="Comic Sans MS"/>
                <a:cs typeface="Comic Sans M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dirty="0"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atin typeface="Comic Sans MS"/>
                <a:cs typeface="Comic Sans MS"/>
              </a:defRPr>
            </a:lvl1pPr>
            <a:lvl2pPr>
              <a:defRPr sz="2000">
                <a:latin typeface="Comic Sans MS"/>
                <a:cs typeface="Comic Sans MS"/>
              </a:defRPr>
            </a:lvl2pPr>
            <a:lvl3pPr>
              <a:defRPr sz="1800">
                <a:latin typeface="Comic Sans MS"/>
                <a:cs typeface="Comic Sans MS"/>
              </a:defRPr>
            </a:lvl3pPr>
            <a:lvl4pPr>
              <a:defRPr sz="1600">
                <a:latin typeface="Comic Sans MS"/>
                <a:cs typeface="Comic Sans MS"/>
              </a:defRPr>
            </a:lvl4pPr>
            <a:lvl5pPr>
              <a:defRPr sz="1600">
                <a:latin typeface="Comic Sans MS"/>
                <a:cs typeface="Comic Sans MS"/>
              </a:defRPr>
            </a:lvl5pPr>
            <a:lvl6pPr>
              <a:defRPr sz="1600"/>
            </a:lvl6pPr>
            <a:lvl7pPr>
              <a:defRPr sz="1600"/>
            </a:lvl7pPr>
            <a:lvl8pPr>
              <a:defRPr sz="1600"/>
            </a:lvl8pPr>
            <a:lvl9pPr>
              <a:defRPr sz="1600"/>
            </a:lvl9p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atin typeface="Comic Sans MS"/>
                <a:cs typeface="Comic Sans M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dirty="0"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atin typeface="Comic Sans MS"/>
                <a:cs typeface="Comic Sans MS"/>
              </a:defRPr>
            </a:lvl1pPr>
            <a:lvl2pPr>
              <a:defRPr sz="2000">
                <a:latin typeface="Comic Sans MS"/>
                <a:cs typeface="Comic Sans MS"/>
              </a:defRPr>
            </a:lvl2pPr>
            <a:lvl3pPr>
              <a:defRPr sz="1800">
                <a:latin typeface="Comic Sans MS"/>
                <a:cs typeface="Comic Sans MS"/>
              </a:defRPr>
            </a:lvl3pPr>
            <a:lvl4pPr>
              <a:defRPr sz="1600">
                <a:latin typeface="Comic Sans MS"/>
                <a:cs typeface="Comic Sans MS"/>
              </a:defRPr>
            </a:lvl4pPr>
            <a:lvl5pPr>
              <a:defRPr sz="1600">
                <a:latin typeface="Comic Sans MS"/>
                <a:cs typeface="Comic Sans MS"/>
              </a:defRPr>
            </a:lvl5pPr>
            <a:lvl6pPr>
              <a:defRPr sz="1600"/>
            </a:lvl6pPr>
            <a:lvl7pPr>
              <a:defRPr sz="1600"/>
            </a:lvl7pPr>
            <a:lvl8pPr>
              <a:defRPr sz="1600"/>
            </a:lvl8pPr>
            <a:lvl9pPr>
              <a:defRPr sz="1600"/>
            </a:lvl9p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sp>
        <p:nvSpPr>
          <p:cNvPr id="11"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sp>
        <p:nvSpPr>
          <p:cNvPr id="12" name="Title 1"/>
          <p:cNvSpPr>
            <a:spLocks noGrp="1"/>
          </p:cNvSpPr>
          <p:nvPr>
            <p:ph type="title"/>
          </p:nvPr>
        </p:nvSpPr>
        <p:spPr>
          <a:xfrm>
            <a:off x="2681190" y="274638"/>
            <a:ext cx="6005609" cy="1143000"/>
          </a:xfrm>
          <a:prstGeom prst="rect">
            <a:avLst/>
          </a:prstGeom>
        </p:spPr>
        <p:txBody>
          <a:bodyPr/>
          <a:lstStyle>
            <a:lvl1pPr>
              <a:defRPr>
                <a:latin typeface="Comic Sans MS"/>
                <a:cs typeface="Comic Sans MS"/>
              </a:defRPr>
            </a:lvl1pPr>
          </a:lstStyle>
          <a:p>
            <a:r>
              <a:rPr lang="nl-BE" dirty="0" smtClean="0"/>
              <a:t>Click to edit Master title style</a:t>
            </a:r>
            <a:endParaRPr lang="en-US" dirty="0"/>
          </a:p>
        </p:txBody>
      </p:sp>
      <p:pic>
        <p:nvPicPr>
          <p:cNvPr id="13" name="Picture 12"/>
          <p:cNvPicPr>
            <a:picLocks noChangeAspect="1"/>
          </p:cNvPicPr>
          <p:nvPr userDrawn="1"/>
        </p:nvPicPr>
        <p:blipFill>
          <a:blip r:embed="rId2"/>
          <a:stretch>
            <a:fillRect/>
          </a:stretch>
        </p:blipFill>
        <p:spPr>
          <a:xfrm>
            <a:off x="457200" y="470625"/>
            <a:ext cx="2133600" cy="751027"/>
          </a:xfrm>
          <a:prstGeom prst="rect">
            <a:avLst/>
          </a:prstGeom>
        </p:spPr>
      </p:pic>
      <p:sp>
        <p:nvSpPr>
          <p:cNvPr id="15" name="Title 1"/>
          <p:cNvSpPr txBox="1">
            <a:spLocks/>
          </p:cNvSpPr>
          <p:nvPr userDrawn="1"/>
        </p:nvSpPr>
        <p:spPr>
          <a:xfrm>
            <a:off x="457199" y="6356350"/>
            <a:ext cx="2443747"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www.devoxx4kids.com</a:t>
            </a:r>
            <a:endParaRPr lang="en-US" sz="1800" dirty="0">
              <a:latin typeface="+mn-lt"/>
            </a:endParaRPr>
          </a:p>
        </p:txBody>
      </p:sp>
      <p:sp>
        <p:nvSpPr>
          <p:cNvPr id="14"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16" name="Picture 15"/>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extLst>
      <p:ext uri="{BB962C8B-B14F-4D97-AF65-F5344CB8AC3E}">
        <p14:creationId xmlns:p14="http://schemas.microsoft.com/office/powerpoint/2010/main" val="2753944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sp>
        <p:nvSpPr>
          <p:cNvPr id="8" name="Title 1"/>
          <p:cNvSpPr>
            <a:spLocks noGrp="1"/>
          </p:cNvSpPr>
          <p:nvPr>
            <p:ph type="title"/>
          </p:nvPr>
        </p:nvSpPr>
        <p:spPr>
          <a:xfrm>
            <a:off x="2681190" y="274638"/>
            <a:ext cx="6005609" cy="1143000"/>
          </a:xfrm>
          <a:prstGeom prst="rect">
            <a:avLst/>
          </a:prstGeom>
        </p:spPr>
        <p:txBody>
          <a:bodyPr/>
          <a:lstStyle>
            <a:lvl1pPr>
              <a:defRPr>
                <a:latin typeface="Comic Sans MS"/>
                <a:cs typeface="Comic Sans MS"/>
              </a:defRPr>
            </a:lvl1pPr>
          </a:lstStyle>
          <a:p>
            <a:r>
              <a:rPr lang="nl-BE" dirty="0" smtClean="0"/>
              <a:t>Click to edit Master title style</a:t>
            </a:r>
            <a:endParaRPr lang="en-US" dirty="0"/>
          </a:p>
        </p:txBody>
      </p:sp>
      <p:pic>
        <p:nvPicPr>
          <p:cNvPr id="9" name="Picture 8"/>
          <p:cNvPicPr>
            <a:picLocks noChangeAspect="1"/>
          </p:cNvPicPr>
          <p:nvPr userDrawn="1"/>
        </p:nvPicPr>
        <p:blipFill>
          <a:blip r:embed="rId2"/>
          <a:stretch>
            <a:fillRect/>
          </a:stretch>
        </p:blipFill>
        <p:spPr>
          <a:xfrm>
            <a:off x="457200" y="470625"/>
            <a:ext cx="2133600" cy="751027"/>
          </a:xfrm>
          <a:prstGeom prst="rect">
            <a:avLst/>
          </a:prstGeom>
        </p:spPr>
      </p:pic>
      <p:sp>
        <p:nvSpPr>
          <p:cNvPr id="11" name="Title 1"/>
          <p:cNvSpPr txBox="1">
            <a:spLocks/>
          </p:cNvSpPr>
          <p:nvPr userDrawn="1"/>
        </p:nvSpPr>
        <p:spPr>
          <a:xfrm>
            <a:off x="457200" y="6356350"/>
            <a:ext cx="2390274"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www.devoxx4kids.com</a:t>
            </a:r>
            <a:endParaRPr lang="en-US" sz="1800" dirty="0">
              <a:latin typeface="+mn-lt"/>
            </a:endParaRPr>
          </a:p>
        </p:txBody>
      </p:sp>
      <p:sp>
        <p:nvSpPr>
          <p:cNvPr id="10"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12" name="Picture 1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extLst>
      <p:ext uri="{BB962C8B-B14F-4D97-AF65-F5344CB8AC3E}">
        <p14:creationId xmlns:p14="http://schemas.microsoft.com/office/powerpoint/2010/main" val="697045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pic>
        <p:nvPicPr>
          <p:cNvPr id="10" name="Picture 9"/>
          <p:cNvPicPr>
            <a:picLocks noChangeAspect="1"/>
          </p:cNvPicPr>
          <p:nvPr userDrawn="1"/>
        </p:nvPicPr>
        <p:blipFill>
          <a:blip r:embed="rId2"/>
          <a:stretch>
            <a:fillRect/>
          </a:stretch>
        </p:blipFill>
        <p:spPr>
          <a:xfrm>
            <a:off x="457200" y="470625"/>
            <a:ext cx="2133600" cy="751027"/>
          </a:xfrm>
          <a:prstGeom prst="rect">
            <a:avLst/>
          </a:prstGeom>
        </p:spPr>
      </p:pic>
      <p:sp>
        <p:nvSpPr>
          <p:cNvPr id="8" name="Title 1"/>
          <p:cNvSpPr txBox="1">
            <a:spLocks/>
          </p:cNvSpPr>
          <p:nvPr userDrawn="1"/>
        </p:nvSpPr>
        <p:spPr>
          <a:xfrm>
            <a:off x="457200" y="6356350"/>
            <a:ext cx="2403642"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www.devoxx4kids.com</a:t>
            </a:r>
            <a:endParaRPr lang="en-US" sz="1800" dirty="0">
              <a:latin typeface="+mn-lt"/>
            </a:endParaRPr>
          </a:p>
        </p:txBody>
      </p:sp>
      <p:sp>
        <p:nvSpPr>
          <p:cNvPr id="7"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9" name="Picture 8"/>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extLst>
      <p:ext uri="{BB962C8B-B14F-4D97-AF65-F5344CB8AC3E}">
        <p14:creationId xmlns:p14="http://schemas.microsoft.com/office/powerpoint/2010/main" val="414296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212963"/>
            <a:ext cx="3008313" cy="1162050"/>
          </a:xfrm>
          <a:prstGeom prst="rect">
            <a:avLst/>
          </a:prstGeom>
        </p:spPr>
        <p:txBody>
          <a:bodyPr anchor="b"/>
          <a:lstStyle>
            <a:lvl1pPr algn="l">
              <a:defRPr sz="2000" b="1">
                <a:latin typeface="Comic Sans MS"/>
                <a:cs typeface="Comic Sans MS"/>
              </a:defRPr>
            </a:lvl1pPr>
          </a:lstStyle>
          <a:p>
            <a:r>
              <a:rPr lang="nl-BE" dirty="0" smtClean="0"/>
              <a:t>Click to edit Master title style</a:t>
            </a:r>
            <a:endParaRPr lang="en-US" dirty="0"/>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atin typeface="Comic Sans MS"/>
                <a:cs typeface="Comic Sans MS"/>
              </a:defRPr>
            </a:lvl1pPr>
            <a:lvl2pPr>
              <a:defRPr sz="2800">
                <a:latin typeface="Comic Sans MS"/>
                <a:cs typeface="Comic Sans MS"/>
              </a:defRPr>
            </a:lvl2pPr>
            <a:lvl3pPr>
              <a:defRPr sz="2400">
                <a:latin typeface="Comic Sans MS"/>
                <a:cs typeface="Comic Sans MS"/>
              </a:defRPr>
            </a:lvl3pPr>
            <a:lvl4pPr>
              <a:defRPr sz="2000">
                <a:latin typeface="Comic Sans MS"/>
                <a:cs typeface="Comic Sans MS"/>
              </a:defRPr>
            </a:lvl4pPr>
            <a:lvl5pPr>
              <a:defRPr sz="2000">
                <a:latin typeface="Comic Sans MS"/>
                <a:cs typeface="Comic Sans MS"/>
              </a:defRPr>
            </a:lvl5pPr>
            <a:lvl6pPr>
              <a:defRPr sz="2000"/>
            </a:lvl6pPr>
            <a:lvl7pPr>
              <a:defRPr sz="2000"/>
            </a:lvl7pPr>
            <a:lvl8pPr>
              <a:defRPr sz="2000"/>
            </a:lvl8pPr>
            <a:lvl9pPr>
              <a:defRPr sz="2000"/>
            </a:lvl9p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sp>
        <p:nvSpPr>
          <p:cNvPr id="4" name="Text Placeholder 3"/>
          <p:cNvSpPr>
            <a:spLocks noGrp="1"/>
          </p:cNvSpPr>
          <p:nvPr>
            <p:ph type="body" sz="half" idx="2"/>
          </p:nvPr>
        </p:nvSpPr>
        <p:spPr>
          <a:xfrm>
            <a:off x="457200" y="2399079"/>
            <a:ext cx="3008313" cy="3727084"/>
          </a:xfrm>
          <a:prstGeom prst="rect">
            <a:avLst/>
          </a:prstGeom>
        </p:spPr>
        <p:txBody>
          <a:bodyPr/>
          <a:lstStyle>
            <a:lvl1pPr marL="0" indent="0">
              <a:buNone/>
              <a:defRPr sz="1400">
                <a:latin typeface="Comic Sans MS"/>
                <a:cs typeface="Comic Sans M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dirty="0" smtClean="0"/>
              <a:t>Click to edit Master text styles</a:t>
            </a: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lgn="ctr"/>
            <a:endParaRPr lang="en-US" dirty="0"/>
          </a:p>
        </p:txBody>
      </p:sp>
      <p:pic>
        <p:nvPicPr>
          <p:cNvPr id="10" name="Picture 9"/>
          <p:cNvPicPr>
            <a:picLocks noChangeAspect="1"/>
          </p:cNvPicPr>
          <p:nvPr userDrawn="1"/>
        </p:nvPicPr>
        <p:blipFill>
          <a:blip r:embed="rId2"/>
          <a:stretch>
            <a:fillRect/>
          </a:stretch>
        </p:blipFill>
        <p:spPr>
          <a:xfrm>
            <a:off x="457200" y="470625"/>
            <a:ext cx="2133600" cy="751027"/>
          </a:xfrm>
          <a:prstGeom prst="rect">
            <a:avLst/>
          </a:prstGeom>
        </p:spPr>
      </p:pic>
      <p:sp>
        <p:nvSpPr>
          <p:cNvPr id="11" name="Title 1"/>
          <p:cNvSpPr txBox="1">
            <a:spLocks/>
          </p:cNvSpPr>
          <p:nvPr userDrawn="1"/>
        </p:nvSpPr>
        <p:spPr>
          <a:xfrm>
            <a:off x="457199" y="6356350"/>
            <a:ext cx="2430379"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www.devoxx4kids.com</a:t>
            </a:r>
            <a:endParaRPr lang="en-US" sz="1800" dirty="0">
              <a:latin typeface="+mn-lt"/>
            </a:endParaRPr>
          </a:p>
        </p:txBody>
      </p:sp>
      <p:sp>
        <p:nvSpPr>
          <p:cNvPr id="9"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12" name="Picture 1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extLst>
      <p:ext uri="{BB962C8B-B14F-4D97-AF65-F5344CB8AC3E}">
        <p14:creationId xmlns:p14="http://schemas.microsoft.com/office/powerpoint/2010/main" val="344294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911864"/>
            <a:ext cx="5486400" cy="566738"/>
          </a:xfrm>
          <a:prstGeom prst="rect">
            <a:avLst/>
          </a:prstGeom>
        </p:spPr>
        <p:txBody>
          <a:bodyPr anchor="b"/>
          <a:lstStyle>
            <a:lvl1pPr algn="l">
              <a:defRPr sz="2000" b="1">
                <a:latin typeface="Comic Sans MS"/>
                <a:cs typeface="Comic Sans MS"/>
              </a:defRPr>
            </a:lvl1pPr>
          </a:lstStyle>
          <a:p>
            <a:r>
              <a:rPr lang="nl-BE" dirty="0" smtClean="0"/>
              <a:t>Click to edit Master title style</a:t>
            </a:r>
            <a:endParaRPr lang="en-US" dirty="0"/>
          </a:p>
        </p:txBody>
      </p:sp>
      <p:sp>
        <p:nvSpPr>
          <p:cNvPr id="3" name="Picture Placeholder 2"/>
          <p:cNvSpPr>
            <a:spLocks noGrp="1"/>
          </p:cNvSpPr>
          <p:nvPr>
            <p:ph type="pic" idx="1"/>
          </p:nvPr>
        </p:nvSpPr>
        <p:spPr>
          <a:xfrm>
            <a:off x="2266124" y="1268759"/>
            <a:ext cx="4611753" cy="345881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478602"/>
            <a:ext cx="5486400" cy="804862"/>
          </a:xfrm>
          <a:prstGeom prst="rect">
            <a:avLst/>
          </a:prstGeom>
        </p:spPr>
        <p:txBody>
          <a:bodyPr/>
          <a:lstStyle>
            <a:lvl1pPr marL="0" indent="0">
              <a:buNone/>
              <a:defRPr sz="1400">
                <a:latin typeface="Comic Sans MS"/>
                <a:cs typeface="Comic Sans M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dirty="0" smtClean="0"/>
              <a:t>Click to edit Master text styles</a:t>
            </a:r>
          </a:p>
        </p:txBody>
      </p:sp>
      <p:sp>
        <p:nvSpPr>
          <p:cNvPr id="9"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pic>
        <p:nvPicPr>
          <p:cNvPr id="13" name="Picture 12"/>
          <p:cNvPicPr>
            <a:picLocks noChangeAspect="1"/>
          </p:cNvPicPr>
          <p:nvPr userDrawn="1"/>
        </p:nvPicPr>
        <p:blipFill>
          <a:blip r:embed="rId2"/>
          <a:stretch>
            <a:fillRect/>
          </a:stretch>
        </p:blipFill>
        <p:spPr>
          <a:xfrm>
            <a:off x="457200" y="470625"/>
            <a:ext cx="2133600" cy="751027"/>
          </a:xfrm>
          <a:prstGeom prst="rect">
            <a:avLst/>
          </a:prstGeom>
        </p:spPr>
      </p:pic>
      <p:sp>
        <p:nvSpPr>
          <p:cNvPr id="14" name="Title 1"/>
          <p:cNvSpPr txBox="1">
            <a:spLocks/>
          </p:cNvSpPr>
          <p:nvPr userDrawn="1"/>
        </p:nvSpPr>
        <p:spPr>
          <a:xfrm>
            <a:off x="457200" y="6356350"/>
            <a:ext cx="2390274"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www.devoxx4kids.com</a:t>
            </a:r>
            <a:endParaRPr lang="en-US" sz="1800" dirty="0">
              <a:latin typeface="+mn-lt"/>
            </a:endParaRPr>
          </a:p>
        </p:txBody>
      </p:sp>
      <p:sp>
        <p:nvSpPr>
          <p:cNvPr id="10"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11" name="Picture 10"/>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extLst>
      <p:ext uri="{BB962C8B-B14F-4D97-AF65-F5344CB8AC3E}">
        <p14:creationId xmlns:p14="http://schemas.microsoft.com/office/powerpoint/2010/main" val="18451006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244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reenfoot.org/" TargetMode="Externa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package" Target="../embeddings/Microsoft_Word_Document1.docx"/><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package" Target="../embeddings/Microsoft_Word_Document2.docx"/><Relationship Id="rId8" Type="http://schemas.openxmlformats.org/officeDocument/2006/relationships/image" Target="../media/image38.png"/><Relationship Id="rId9" Type="http://schemas.openxmlformats.org/officeDocument/2006/relationships/image" Target="../media/image40.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Greenfoot</a:t>
            </a:r>
            <a:r>
              <a:rPr lang="en-US" dirty="0" smtClean="0"/>
              <a:t> Workshop</a:t>
            </a:r>
            <a:endParaRPr lang="en-US" dirty="0"/>
          </a:p>
        </p:txBody>
      </p:sp>
      <p:sp>
        <p:nvSpPr>
          <p:cNvPr id="3" name="Subtitle 2"/>
          <p:cNvSpPr>
            <a:spLocks noGrp="1"/>
          </p:cNvSpPr>
          <p:nvPr>
            <p:ph type="subTitle" idx="1"/>
          </p:nvPr>
        </p:nvSpPr>
        <p:spPr/>
        <p:txBody>
          <a:bodyPr/>
          <a:lstStyle/>
          <a:p>
            <a:r>
              <a:rPr lang="en-US" dirty="0" smtClean="0"/>
              <a:t>Bobby - Snake</a:t>
            </a:r>
            <a:endParaRPr lang="en-US" dirty="0"/>
          </a:p>
        </p:txBody>
      </p:sp>
    </p:spTree>
    <p:extLst>
      <p:ext uri="{BB962C8B-B14F-4D97-AF65-F5344CB8AC3E}">
        <p14:creationId xmlns:p14="http://schemas.microsoft.com/office/powerpoint/2010/main" val="21157579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Snake World</a:t>
            </a:r>
            <a:endParaRPr lang="en-US"/>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10</a:t>
            </a:fld>
            <a:endParaRPr lang="en-US"/>
          </a:p>
        </p:txBody>
      </p:sp>
      <p:sp>
        <p:nvSpPr>
          <p:cNvPr id="5" name="Espace réservé du pied de page 4"/>
          <p:cNvSpPr>
            <a:spLocks noGrp="1"/>
          </p:cNvSpPr>
          <p:nvPr>
            <p:ph type="ftr" sz="quarter" idx="11"/>
          </p:nvPr>
        </p:nvSpPr>
        <p:spPr/>
        <p:txBody>
          <a:bodyPr/>
          <a:lstStyle/>
          <a:p>
            <a:pPr algn="ctr"/>
            <a:endParaRPr lang="en-US"/>
          </a:p>
        </p:txBody>
      </p:sp>
      <p:pic>
        <p:nvPicPr>
          <p:cNvPr id="8" name="Image 7"/>
          <p:cNvPicPr/>
          <p:nvPr/>
        </p:nvPicPr>
        <p:blipFill>
          <a:blip r:embed="rId3">
            <a:extLst>
              <a:ext uri="{28A0092B-C50C-407E-A947-70E740481C1C}">
                <a14:useLocalDpi xmlns:a14="http://schemas.microsoft.com/office/drawing/2010/main" val="0"/>
              </a:ext>
            </a:extLst>
          </a:blip>
          <a:srcRect/>
          <a:stretch>
            <a:fillRect/>
          </a:stretch>
        </p:blipFill>
        <p:spPr bwMode="auto">
          <a:xfrm>
            <a:off x="1085768" y="1347169"/>
            <a:ext cx="7013600" cy="5152626"/>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104712463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81190" y="274638"/>
            <a:ext cx="6404195" cy="1143000"/>
          </a:xfrm>
        </p:spPr>
        <p:txBody>
          <a:bodyPr/>
          <a:lstStyle/>
          <a:p>
            <a:r>
              <a:rPr lang="en-US" smtClean="0"/>
              <a:t>SnakeWorld code</a:t>
            </a:r>
            <a:endParaRPr lang="en-US"/>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11</a:t>
            </a:fld>
            <a:endParaRPr lang="en-US"/>
          </a:p>
        </p:txBody>
      </p:sp>
      <p:sp>
        <p:nvSpPr>
          <p:cNvPr id="5" name="Espace réservé du pied de page 4"/>
          <p:cNvSpPr>
            <a:spLocks noGrp="1"/>
          </p:cNvSpPr>
          <p:nvPr>
            <p:ph type="ftr" sz="quarter" idx="11"/>
          </p:nvPr>
        </p:nvSpPr>
        <p:spPr/>
        <p:txBody>
          <a:bodyPr/>
          <a:lstStyle/>
          <a:p>
            <a:pPr algn="ctr"/>
            <a:endParaRPr lang="en-US"/>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729646" y="1221951"/>
            <a:ext cx="6681943" cy="5319906"/>
          </a:xfrm>
          <a:prstGeom prst="rect">
            <a:avLst/>
          </a:prstGeom>
          <a:noFill/>
          <a:ln>
            <a:noFill/>
          </a:ln>
        </p:spPr>
      </p:pic>
    </p:spTree>
    <p:extLst>
      <p:ext uri="{BB962C8B-B14F-4D97-AF65-F5344CB8AC3E}">
        <p14:creationId xmlns:p14="http://schemas.microsoft.com/office/powerpoint/2010/main" val="326488196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Inspect World</a:t>
            </a:r>
            <a:endParaRPr lang="en-US"/>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12</a:t>
            </a:fld>
            <a:endParaRPr lang="en-US"/>
          </a:p>
        </p:txBody>
      </p:sp>
      <p:sp>
        <p:nvSpPr>
          <p:cNvPr id="5" name="Espace réservé du pied de page 4"/>
          <p:cNvSpPr>
            <a:spLocks noGrp="1"/>
          </p:cNvSpPr>
          <p:nvPr>
            <p:ph type="ftr" sz="quarter" idx="11"/>
          </p:nvPr>
        </p:nvSpPr>
        <p:spPr/>
        <p:txBody>
          <a:bodyPr/>
          <a:lstStyle/>
          <a:p>
            <a:pPr algn="ctr"/>
            <a:endParaRPr lang="en-US"/>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616455" y="1417638"/>
            <a:ext cx="3532212" cy="2073234"/>
          </a:xfrm>
          <a:prstGeom prst="rect">
            <a:avLst/>
          </a:prstGeom>
          <a:noFill/>
          <a:ln>
            <a:noFill/>
          </a:ln>
          <a:extLst>
            <a:ext uri="{FAA26D3D-D897-4be2-8F04-BA451C77F1D7}">
              <ma14:placeholderFlag xmlns:ma14="http://schemas.microsoft.com/office/mac/drawingml/2011/main"/>
            </a:ext>
          </a:extLst>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1989162" y="2425292"/>
            <a:ext cx="6554016" cy="3084553"/>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1851782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Change the code</a:t>
            </a:r>
            <a:endParaRPr lang="en-US"/>
          </a:p>
        </p:txBody>
      </p:sp>
      <p:sp>
        <p:nvSpPr>
          <p:cNvPr id="3" name="Espace réservé du contenu 2"/>
          <p:cNvSpPr>
            <a:spLocks noGrp="1"/>
          </p:cNvSpPr>
          <p:nvPr>
            <p:ph idx="1"/>
          </p:nvPr>
        </p:nvSpPr>
        <p:spPr/>
        <p:txBody>
          <a:bodyPr/>
          <a:lstStyle/>
          <a:p>
            <a:r>
              <a:rPr lang="en-US" dirty="0" smtClean="0"/>
              <a:t>We will use blocks of 32x32 pixels</a:t>
            </a:r>
          </a:p>
          <a:p>
            <a:r>
              <a:rPr lang="en-US" dirty="0" smtClean="0"/>
              <a:t>The game size will be 25 x 20 blocks</a:t>
            </a:r>
          </a:p>
          <a:p>
            <a:endParaRPr lang="en-US" dirty="0"/>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13</a:t>
            </a:fld>
            <a:endParaRPr lang="en-US"/>
          </a:p>
        </p:txBody>
      </p:sp>
      <p:sp>
        <p:nvSpPr>
          <p:cNvPr id="5" name="Espace réservé du pied de page 4"/>
          <p:cNvSpPr>
            <a:spLocks noGrp="1"/>
          </p:cNvSpPr>
          <p:nvPr>
            <p:ph type="ftr" sz="quarter" idx="11"/>
          </p:nvPr>
        </p:nvSpPr>
        <p:spPr/>
        <p:txBody>
          <a:bodyPr/>
          <a:lstStyle/>
          <a:p>
            <a:pPr algn="ctr"/>
            <a:endParaRPr lang="en-US"/>
          </a:p>
        </p:txBody>
      </p:sp>
      <p:pic>
        <p:nvPicPr>
          <p:cNvPr id="7" name="Image 6"/>
          <p:cNvPicPr>
            <a:picLocks noChangeAspect="1"/>
          </p:cNvPicPr>
          <p:nvPr/>
        </p:nvPicPr>
        <p:blipFill>
          <a:blip r:embed="rId3"/>
          <a:stretch>
            <a:fillRect/>
          </a:stretch>
        </p:blipFill>
        <p:spPr>
          <a:xfrm>
            <a:off x="1833684" y="3456354"/>
            <a:ext cx="5511800" cy="1612900"/>
          </a:xfrm>
          <a:prstGeom prst="rect">
            <a:avLst/>
          </a:prstGeom>
        </p:spPr>
      </p:pic>
    </p:spTree>
    <p:extLst>
      <p:ext uri="{BB962C8B-B14F-4D97-AF65-F5344CB8AC3E}">
        <p14:creationId xmlns:p14="http://schemas.microsoft.com/office/powerpoint/2010/main" val="429320203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Create a Block</a:t>
            </a:r>
            <a:endParaRPr lang="en-US"/>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14</a:t>
            </a:fld>
            <a:endParaRPr lang="en-US"/>
          </a:p>
        </p:txBody>
      </p:sp>
      <p:sp>
        <p:nvSpPr>
          <p:cNvPr id="5" name="Espace réservé du pied de page 4"/>
          <p:cNvSpPr>
            <a:spLocks noGrp="1"/>
          </p:cNvSpPr>
          <p:nvPr>
            <p:ph type="ftr" sz="quarter" idx="11"/>
          </p:nvPr>
        </p:nvSpPr>
        <p:spPr/>
        <p:txBody>
          <a:bodyPr/>
          <a:lstStyle/>
          <a:p>
            <a:pPr algn="ctr"/>
            <a:endParaRPr lang="en-US"/>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694243" y="1607673"/>
            <a:ext cx="2248499" cy="1466377"/>
          </a:xfrm>
          <a:prstGeom prst="rect">
            <a:avLst/>
          </a:prstGeom>
          <a:noFill/>
          <a:ln>
            <a:noFill/>
          </a:ln>
          <a:extLst>
            <a:ext uri="{FAA26D3D-D897-4be2-8F04-BA451C77F1D7}">
              <ma14:placeholderFlag xmlns:ma14="http://schemas.microsoft.com/office/mac/drawingml/2011/main"/>
            </a:ext>
          </a:extLst>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1947480" y="1962842"/>
            <a:ext cx="4072320" cy="3716513"/>
          </a:xfrm>
          <a:prstGeom prst="rect">
            <a:avLst/>
          </a:prstGeom>
          <a:noFill/>
          <a:ln>
            <a:noFill/>
          </a:ln>
          <a:extLst>
            <a:ext uri="{FAA26D3D-D897-4be2-8F04-BA451C77F1D7}">
              <ma14:placeholderFlag xmlns:ma14="http://schemas.microsoft.com/office/mac/drawingml/2011/main"/>
            </a:ext>
          </a:extLst>
        </p:spPr>
      </p:pic>
      <p:pic>
        <p:nvPicPr>
          <p:cNvPr id="8" name="Image 7"/>
          <p:cNvPicPr/>
          <p:nvPr/>
        </p:nvPicPr>
        <p:blipFill>
          <a:blip r:embed="rId5">
            <a:extLst>
              <a:ext uri="{28A0092B-C50C-407E-A947-70E740481C1C}">
                <a14:useLocalDpi xmlns:a14="http://schemas.microsoft.com/office/drawing/2010/main" val="0"/>
              </a:ext>
            </a:extLst>
          </a:blip>
          <a:srcRect/>
          <a:stretch>
            <a:fillRect/>
          </a:stretch>
        </p:blipFill>
        <p:spPr bwMode="auto">
          <a:xfrm>
            <a:off x="4031233" y="4693479"/>
            <a:ext cx="4805362" cy="1275489"/>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25273136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Create the Border</a:t>
            </a:r>
            <a:endParaRPr lang="en-US"/>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15</a:t>
            </a:fld>
            <a:endParaRPr lang="en-US"/>
          </a:p>
        </p:txBody>
      </p:sp>
      <p:sp>
        <p:nvSpPr>
          <p:cNvPr id="5" name="Espace réservé du pied de page 4"/>
          <p:cNvSpPr>
            <a:spLocks noGrp="1"/>
          </p:cNvSpPr>
          <p:nvPr>
            <p:ph type="ftr" sz="quarter" idx="11"/>
          </p:nvPr>
        </p:nvSpPr>
        <p:spPr/>
        <p:txBody>
          <a:bodyPr/>
          <a:lstStyle/>
          <a:p>
            <a:pPr algn="ctr"/>
            <a:endParaRPr lang="en-US"/>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606856" y="1476319"/>
            <a:ext cx="2187144" cy="2187144"/>
          </a:xfrm>
          <a:prstGeom prst="rect">
            <a:avLst/>
          </a:prstGeom>
          <a:noFill/>
          <a:ln>
            <a:noFill/>
          </a:ln>
          <a:extLst>
            <a:ext uri="{FAA26D3D-D897-4be2-8F04-BA451C77F1D7}">
              <ma14:placeholderFlag xmlns:ma14="http://schemas.microsoft.com/office/mac/drawingml/2011/main"/>
            </a:ext>
          </a:extLst>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1767556" y="1950411"/>
            <a:ext cx="4198188" cy="3828668"/>
          </a:xfrm>
          <a:prstGeom prst="rect">
            <a:avLst/>
          </a:prstGeom>
          <a:noFill/>
          <a:ln>
            <a:noFill/>
          </a:ln>
          <a:extLst>
            <a:ext uri="{FAA26D3D-D897-4be2-8F04-BA451C77F1D7}">
              <ma14:placeholderFlag xmlns:ma14="http://schemas.microsoft.com/office/mac/drawingml/2011/main"/>
            </a:ext>
          </a:extLst>
        </p:spPr>
      </p:pic>
      <p:pic>
        <p:nvPicPr>
          <p:cNvPr id="8" name="Image 7"/>
          <p:cNvPicPr>
            <a:picLocks noChangeAspect="1"/>
          </p:cNvPicPr>
          <p:nvPr/>
        </p:nvPicPr>
        <p:blipFill>
          <a:blip r:embed="rId5"/>
          <a:stretch>
            <a:fillRect/>
          </a:stretch>
        </p:blipFill>
        <p:spPr>
          <a:xfrm>
            <a:off x="5463280" y="2489779"/>
            <a:ext cx="2463800" cy="3289300"/>
          </a:xfrm>
          <a:prstGeom prst="rect">
            <a:avLst/>
          </a:prstGeom>
        </p:spPr>
      </p:pic>
    </p:spTree>
    <p:extLst>
      <p:ext uri="{BB962C8B-B14F-4D97-AF65-F5344CB8AC3E}">
        <p14:creationId xmlns:p14="http://schemas.microsoft.com/office/powerpoint/2010/main" val="32091170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Coordinates</a:t>
            </a:r>
            <a:endParaRPr lang="fr-FR" dirty="0"/>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16</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graphicFrame>
        <p:nvGraphicFramePr>
          <p:cNvPr id="7" name="Tableau 6"/>
          <p:cNvGraphicFramePr>
            <a:graphicFrameLocks noGrp="1"/>
          </p:cNvGraphicFramePr>
          <p:nvPr>
            <p:extLst>
              <p:ext uri="{D42A27DB-BD31-4B8C-83A1-F6EECF244321}">
                <p14:modId xmlns:p14="http://schemas.microsoft.com/office/powerpoint/2010/main" val="28857897"/>
              </p:ext>
            </p:extLst>
          </p:nvPr>
        </p:nvGraphicFramePr>
        <p:xfrm>
          <a:off x="761999" y="1348152"/>
          <a:ext cx="7470205" cy="4879854"/>
        </p:xfrm>
        <a:graphic>
          <a:graphicData uri="http://schemas.openxmlformats.org/drawingml/2006/table">
            <a:tbl>
              <a:tblPr bandRow="1">
                <a:tableStyleId>{5C22544A-7EE6-4342-B048-85BDC9FD1C3A}</a:tableStyleId>
              </a:tblPr>
              <a:tblGrid>
                <a:gridCol w="1494041"/>
                <a:gridCol w="1494041"/>
                <a:gridCol w="1494041"/>
                <a:gridCol w="1494041"/>
                <a:gridCol w="1494041"/>
              </a:tblGrid>
              <a:tr h="949411">
                <a:tc>
                  <a:txBody>
                    <a:bodyPr/>
                    <a:lstStyle/>
                    <a:p>
                      <a:pPr algn="ctr">
                        <a:spcAft>
                          <a:spcPts val="0"/>
                        </a:spcAft>
                      </a:pPr>
                      <a:r>
                        <a:rPr lang="fr-FR" sz="3200" dirty="0">
                          <a:effectLst/>
                          <a:latin typeface="Cambria"/>
                          <a:ea typeface="ＭＳ 明朝"/>
                          <a:cs typeface="Times New Roman"/>
                        </a:rPr>
                        <a:t>(0,0)</a:t>
                      </a:r>
                    </a:p>
                  </a:txBody>
                  <a:tcPr marL="68580" marR="68580" marT="0" marB="0" anchor="ctr"/>
                </a:tc>
                <a:tc>
                  <a:txBody>
                    <a:bodyPr/>
                    <a:lstStyle/>
                    <a:p>
                      <a:pPr algn="ctr">
                        <a:spcAft>
                          <a:spcPts val="0"/>
                        </a:spcAft>
                      </a:pPr>
                      <a:r>
                        <a:rPr lang="fr-FR" sz="3200" dirty="0">
                          <a:effectLst/>
                          <a:latin typeface="Cambria"/>
                          <a:ea typeface="ＭＳ 明朝"/>
                          <a:cs typeface="Times New Roman"/>
                        </a:rPr>
                        <a:t>(1,0)</a:t>
                      </a:r>
                    </a:p>
                  </a:txBody>
                  <a:tcPr marL="68580" marR="68580" marT="0" marB="0" anchor="ctr"/>
                </a:tc>
                <a:tc>
                  <a:txBody>
                    <a:bodyPr/>
                    <a:lstStyle/>
                    <a:p>
                      <a:pPr algn="ctr">
                        <a:spcAft>
                          <a:spcPts val="0"/>
                        </a:spcAft>
                      </a:pPr>
                      <a:r>
                        <a:rPr lang="fr-FR" sz="3200" dirty="0">
                          <a:effectLst/>
                          <a:latin typeface="Cambria"/>
                          <a:ea typeface="ＭＳ 明朝"/>
                          <a:cs typeface="Times New Roman"/>
                        </a:rPr>
                        <a:t>(2,0)</a:t>
                      </a:r>
                    </a:p>
                  </a:txBody>
                  <a:tcPr marL="68580" marR="68580" marT="0" marB="0" anchor="ctr"/>
                </a:tc>
                <a:tc>
                  <a:txBody>
                    <a:bodyPr/>
                    <a:lstStyle/>
                    <a:p>
                      <a:pPr algn="ctr">
                        <a:spcAft>
                          <a:spcPts val="0"/>
                        </a:spcAft>
                      </a:pPr>
                      <a:r>
                        <a:rPr lang="fr-FR" sz="3200">
                          <a:effectLst/>
                          <a:latin typeface="Cambria"/>
                          <a:ea typeface="ＭＳ 明朝"/>
                          <a:cs typeface="Times New Roman"/>
                        </a:rPr>
                        <a:t>…</a:t>
                      </a:r>
                    </a:p>
                  </a:txBody>
                  <a:tcPr marL="68580" marR="68580" marT="0" marB="0" anchor="ctr"/>
                </a:tc>
                <a:tc>
                  <a:txBody>
                    <a:bodyPr/>
                    <a:lstStyle/>
                    <a:p>
                      <a:pPr algn="ctr"/>
                      <a:r>
                        <a:rPr lang="fr-FR" sz="3200" dirty="0" smtClean="0"/>
                        <a:t>(24,0)</a:t>
                      </a:r>
                      <a:endParaRPr lang="fr-FR" sz="3200" dirty="0"/>
                    </a:p>
                  </a:txBody>
                  <a:tcPr anchor="ctr"/>
                </a:tc>
              </a:tr>
              <a:tr h="949411">
                <a:tc>
                  <a:txBody>
                    <a:bodyPr/>
                    <a:lstStyle/>
                    <a:p>
                      <a:pPr algn="ctr">
                        <a:spcAft>
                          <a:spcPts val="0"/>
                        </a:spcAft>
                      </a:pPr>
                      <a:r>
                        <a:rPr lang="fr-FR" sz="3200">
                          <a:effectLst/>
                          <a:latin typeface="Cambria"/>
                          <a:ea typeface="ＭＳ 明朝"/>
                          <a:cs typeface="Times New Roman"/>
                        </a:rPr>
                        <a:t>(0,1)</a:t>
                      </a:r>
                    </a:p>
                  </a:txBody>
                  <a:tcPr marL="68580" marR="68580" marT="0" marB="0" anchor="ctr"/>
                </a:tc>
                <a:tc>
                  <a:txBody>
                    <a:bodyPr/>
                    <a:lstStyle/>
                    <a:p>
                      <a:pPr algn="ctr">
                        <a:spcAft>
                          <a:spcPts val="0"/>
                        </a:spcAft>
                      </a:pPr>
                      <a:r>
                        <a:rPr lang="fr-FR" sz="3200" dirty="0">
                          <a:effectLst/>
                          <a:latin typeface="Cambria"/>
                          <a:ea typeface="ＭＳ 明朝"/>
                          <a:cs typeface="Times New Roman"/>
                        </a:rPr>
                        <a:t>(1,1)</a:t>
                      </a:r>
                    </a:p>
                  </a:txBody>
                  <a:tcPr marL="68580" marR="68580" marT="0" marB="0" anchor="ctr"/>
                </a:tc>
                <a:tc>
                  <a:txBody>
                    <a:bodyPr/>
                    <a:lstStyle/>
                    <a:p>
                      <a:pPr algn="ctr">
                        <a:spcAft>
                          <a:spcPts val="0"/>
                        </a:spcAft>
                      </a:pPr>
                      <a:r>
                        <a:rPr lang="fr-FR" sz="3200">
                          <a:effectLst/>
                          <a:latin typeface="Cambria"/>
                          <a:ea typeface="ＭＳ 明朝"/>
                          <a:cs typeface="Times New Roman"/>
                        </a:rPr>
                        <a:t>(2,1)</a:t>
                      </a:r>
                    </a:p>
                  </a:txBody>
                  <a:tcPr marL="68580" marR="68580" marT="0" marB="0" anchor="ctr"/>
                </a:tc>
                <a:tc>
                  <a:txBody>
                    <a:bodyPr/>
                    <a:lstStyle/>
                    <a:p>
                      <a:pPr algn="ctr">
                        <a:spcAft>
                          <a:spcPts val="0"/>
                        </a:spcAft>
                      </a:pPr>
                      <a:r>
                        <a:rPr lang="fr-FR" sz="3200" dirty="0">
                          <a:effectLst/>
                          <a:latin typeface="Cambria"/>
                          <a:ea typeface="ＭＳ 明朝"/>
                          <a:cs typeface="Times New Roman"/>
                        </a:rPr>
                        <a:t>…</a:t>
                      </a:r>
                    </a:p>
                  </a:txBody>
                  <a:tcPr marL="68580" marR="68580" marT="0" marB="0" anchor="ctr"/>
                </a:tc>
                <a:tc>
                  <a:txBody>
                    <a:bodyPr/>
                    <a:lstStyle/>
                    <a:p>
                      <a:pPr algn="ctr"/>
                      <a:r>
                        <a:rPr lang="fr-FR" sz="3200" dirty="0" smtClean="0"/>
                        <a:t>(24,1)</a:t>
                      </a:r>
                      <a:endParaRPr lang="fr-FR" sz="3200" dirty="0"/>
                    </a:p>
                  </a:txBody>
                  <a:tcPr anchor="ctr"/>
                </a:tc>
              </a:tr>
              <a:tr h="949411">
                <a:tc>
                  <a:txBody>
                    <a:bodyPr/>
                    <a:lstStyle/>
                    <a:p>
                      <a:pPr algn="ctr">
                        <a:spcAft>
                          <a:spcPts val="0"/>
                        </a:spcAft>
                      </a:pPr>
                      <a:r>
                        <a:rPr lang="fr-FR" sz="3200">
                          <a:effectLst/>
                          <a:latin typeface="Cambria"/>
                          <a:ea typeface="ＭＳ 明朝"/>
                          <a:cs typeface="Times New Roman"/>
                        </a:rPr>
                        <a:t>(0,2)</a:t>
                      </a:r>
                    </a:p>
                  </a:txBody>
                  <a:tcPr marL="68580" marR="68580" marT="0" marB="0" anchor="ctr"/>
                </a:tc>
                <a:tc>
                  <a:txBody>
                    <a:bodyPr/>
                    <a:lstStyle/>
                    <a:p>
                      <a:pPr algn="ctr">
                        <a:spcAft>
                          <a:spcPts val="0"/>
                        </a:spcAft>
                      </a:pPr>
                      <a:r>
                        <a:rPr lang="fr-FR" sz="3200">
                          <a:effectLst/>
                          <a:latin typeface="Cambria"/>
                          <a:ea typeface="ＭＳ 明朝"/>
                          <a:cs typeface="Times New Roman"/>
                        </a:rPr>
                        <a:t>(1,2)</a:t>
                      </a:r>
                    </a:p>
                  </a:txBody>
                  <a:tcPr marL="68580" marR="68580" marT="0" marB="0" anchor="ctr"/>
                </a:tc>
                <a:tc>
                  <a:txBody>
                    <a:bodyPr/>
                    <a:lstStyle/>
                    <a:p>
                      <a:pPr algn="ctr">
                        <a:spcAft>
                          <a:spcPts val="0"/>
                        </a:spcAft>
                      </a:pPr>
                      <a:r>
                        <a:rPr lang="fr-FR" sz="3200">
                          <a:effectLst/>
                          <a:latin typeface="Cambria"/>
                          <a:ea typeface="ＭＳ 明朝"/>
                          <a:cs typeface="Times New Roman"/>
                        </a:rPr>
                        <a:t>(2,2)</a:t>
                      </a:r>
                    </a:p>
                  </a:txBody>
                  <a:tcPr marL="68580" marR="68580" marT="0" marB="0" anchor="ctr"/>
                </a:tc>
                <a:tc>
                  <a:txBody>
                    <a:bodyPr/>
                    <a:lstStyle/>
                    <a:p>
                      <a:pPr algn="ctr">
                        <a:spcAft>
                          <a:spcPts val="0"/>
                        </a:spcAft>
                      </a:pPr>
                      <a:r>
                        <a:rPr lang="fr-FR" sz="3200" dirty="0">
                          <a:effectLst/>
                          <a:latin typeface="Cambria"/>
                          <a:ea typeface="ＭＳ 明朝"/>
                          <a:cs typeface="Times New Roman"/>
                        </a:rPr>
                        <a:t>…</a:t>
                      </a:r>
                    </a:p>
                  </a:txBody>
                  <a:tcPr marL="68580" marR="68580" marT="0" marB="0" anchor="ctr"/>
                </a:tc>
                <a:tc>
                  <a:txBody>
                    <a:bodyPr/>
                    <a:lstStyle/>
                    <a:p>
                      <a:pPr algn="ctr"/>
                      <a:r>
                        <a:rPr lang="fr-FR" sz="3200" dirty="0" smtClean="0"/>
                        <a:t>(24,2)</a:t>
                      </a:r>
                      <a:endParaRPr lang="fr-FR" sz="3200" dirty="0"/>
                    </a:p>
                  </a:txBody>
                  <a:tcPr anchor="ctr"/>
                </a:tc>
              </a:tr>
              <a:tr h="949411">
                <a:tc>
                  <a:txBody>
                    <a:bodyPr/>
                    <a:lstStyle/>
                    <a:p>
                      <a:pPr algn="ctr">
                        <a:spcAft>
                          <a:spcPts val="0"/>
                        </a:spcAft>
                      </a:pPr>
                      <a:r>
                        <a:rPr lang="fr-FR" sz="3200">
                          <a:effectLst/>
                          <a:latin typeface="Cambria"/>
                          <a:ea typeface="ＭＳ 明朝"/>
                          <a:cs typeface="Times New Roman"/>
                        </a:rPr>
                        <a:t>…</a:t>
                      </a:r>
                    </a:p>
                  </a:txBody>
                  <a:tcPr marL="68580" marR="68580" marT="0" marB="0" anchor="ctr"/>
                </a:tc>
                <a:tc>
                  <a:txBody>
                    <a:bodyPr/>
                    <a:lstStyle/>
                    <a:p>
                      <a:pPr algn="ctr">
                        <a:spcAft>
                          <a:spcPts val="0"/>
                        </a:spcAft>
                      </a:pPr>
                      <a:r>
                        <a:rPr lang="fr-FR" sz="3200">
                          <a:effectLst/>
                          <a:latin typeface="Cambria"/>
                          <a:ea typeface="ＭＳ 明朝"/>
                          <a:cs typeface="Times New Roman"/>
                        </a:rPr>
                        <a:t>…</a:t>
                      </a:r>
                    </a:p>
                  </a:txBody>
                  <a:tcPr marL="68580" marR="68580" marT="0" marB="0" anchor="ctr"/>
                </a:tc>
                <a:tc>
                  <a:txBody>
                    <a:bodyPr/>
                    <a:lstStyle/>
                    <a:p>
                      <a:pPr algn="ctr">
                        <a:spcAft>
                          <a:spcPts val="0"/>
                        </a:spcAft>
                      </a:pPr>
                      <a:r>
                        <a:rPr lang="fr-FR" sz="3200" dirty="0">
                          <a:effectLst/>
                          <a:latin typeface="Cambria"/>
                          <a:ea typeface="ＭＳ 明朝"/>
                          <a:cs typeface="Times New Roman"/>
                        </a:rPr>
                        <a:t>…</a:t>
                      </a:r>
                    </a:p>
                  </a:txBody>
                  <a:tcPr marL="68580" marR="68580" marT="0" marB="0" anchor="ctr"/>
                </a:tc>
                <a:tc>
                  <a:txBody>
                    <a:bodyPr/>
                    <a:lstStyle/>
                    <a:p>
                      <a:pPr algn="ctr">
                        <a:spcAft>
                          <a:spcPts val="0"/>
                        </a:spcAft>
                      </a:pPr>
                      <a:r>
                        <a:rPr lang="fr-FR" sz="3200" dirty="0">
                          <a:effectLst/>
                          <a:latin typeface="Cambria"/>
                          <a:ea typeface="ＭＳ 明朝"/>
                          <a:cs typeface="Times New Roman"/>
                        </a:rPr>
                        <a:t>…</a:t>
                      </a:r>
                    </a:p>
                  </a:txBody>
                  <a:tcPr marL="68580" marR="68580" marT="0" marB="0" anchor="ctr"/>
                </a:tc>
                <a:tc>
                  <a:txBody>
                    <a:bodyPr/>
                    <a:lstStyle/>
                    <a:p>
                      <a:pPr algn="ctr"/>
                      <a:r>
                        <a:rPr lang="fr-FR" sz="3200" dirty="0" smtClean="0"/>
                        <a:t>…</a:t>
                      </a:r>
                      <a:endParaRPr lang="fr-FR" sz="3200" dirty="0"/>
                    </a:p>
                  </a:txBody>
                  <a:tcPr anchor="ctr"/>
                </a:tc>
              </a:tr>
              <a:tr h="1082210">
                <a:tc>
                  <a:txBody>
                    <a:bodyPr/>
                    <a:lstStyle/>
                    <a:p>
                      <a:pPr algn="ctr"/>
                      <a:r>
                        <a:rPr lang="fr-FR" sz="3200" dirty="0" smtClean="0"/>
                        <a:t>(0,19)</a:t>
                      </a:r>
                      <a:endParaRPr lang="fr-FR" sz="3200" dirty="0"/>
                    </a:p>
                  </a:txBody>
                  <a:tcPr anchor="ctr"/>
                </a:tc>
                <a:tc>
                  <a:txBody>
                    <a:bodyPr/>
                    <a:lstStyle/>
                    <a:p>
                      <a:pPr algn="ctr"/>
                      <a:r>
                        <a:rPr lang="fr-FR" sz="3200" dirty="0" smtClean="0"/>
                        <a:t>(1,19)</a:t>
                      </a:r>
                      <a:endParaRPr lang="fr-FR" sz="3200" dirty="0"/>
                    </a:p>
                  </a:txBody>
                  <a:tcPr anchor="ctr"/>
                </a:tc>
                <a:tc>
                  <a:txBody>
                    <a:bodyPr/>
                    <a:lstStyle/>
                    <a:p>
                      <a:pPr algn="ctr"/>
                      <a:r>
                        <a:rPr lang="fr-FR" sz="3200" dirty="0" smtClean="0"/>
                        <a:t>(2,19)</a:t>
                      </a:r>
                      <a:endParaRPr lang="fr-FR" sz="3200" dirty="0"/>
                    </a:p>
                  </a:txBody>
                  <a:tcPr anchor="ctr"/>
                </a:tc>
                <a:tc>
                  <a:txBody>
                    <a:bodyPr/>
                    <a:lstStyle/>
                    <a:p>
                      <a:pPr algn="ctr"/>
                      <a:r>
                        <a:rPr lang="fr-FR" sz="3200" dirty="0" smtClean="0"/>
                        <a:t>…</a:t>
                      </a:r>
                      <a:endParaRPr lang="fr-FR" sz="3200" dirty="0"/>
                    </a:p>
                  </a:txBody>
                  <a:tcPr anchor="ctr"/>
                </a:tc>
                <a:tc>
                  <a:txBody>
                    <a:bodyPr/>
                    <a:lstStyle/>
                    <a:p>
                      <a:pPr algn="ctr"/>
                      <a:r>
                        <a:rPr lang="fr-FR" sz="3200" dirty="0" smtClean="0"/>
                        <a:t>(24,19)</a:t>
                      </a:r>
                      <a:endParaRPr lang="fr-FR" sz="3200" dirty="0"/>
                    </a:p>
                  </a:txBody>
                  <a:tcPr anchor="ctr"/>
                </a:tc>
              </a:tr>
            </a:tbl>
          </a:graphicData>
        </a:graphic>
      </p:graphicFrame>
    </p:spTree>
    <p:extLst>
      <p:ext uri="{BB962C8B-B14F-4D97-AF65-F5344CB8AC3E}">
        <p14:creationId xmlns:p14="http://schemas.microsoft.com/office/powerpoint/2010/main" val="110630666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Display the borders</a:t>
            </a:r>
            <a:endParaRPr lang="en-US"/>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17</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7" name="Image 6"/>
          <p:cNvPicPr/>
          <p:nvPr/>
        </p:nvPicPr>
        <p:blipFill>
          <a:blip r:embed="rId3">
            <a:extLst>
              <a:ext uri="{28A0092B-C50C-407E-A947-70E740481C1C}">
                <a14:useLocalDpi xmlns:a14="http://schemas.microsoft.com/office/drawing/2010/main" val="0"/>
              </a:ext>
            </a:extLst>
          </a:blip>
          <a:srcRect/>
          <a:stretch>
            <a:fillRect/>
          </a:stretch>
        </p:blipFill>
        <p:spPr bwMode="auto">
          <a:xfrm>
            <a:off x="647465" y="1645794"/>
            <a:ext cx="4481043" cy="1346525"/>
          </a:xfrm>
          <a:prstGeom prst="rect">
            <a:avLst/>
          </a:prstGeom>
          <a:noFill/>
          <a:ln>
            <a:noFill/>
          </a:ln>
          <a:extLst>
            <a:ext uri="{FAA26D3D-D897-4be2-8F04-BA451C77F1D7}">
              <ma14:placeholderFlag xmlns:ma14="http://schemas.microsoft.com/office/mac/drawingml/2011/main"/>
            </a:ext>
          </a:extLst>
        </p:spPr>
      </p:pic>
      <p:pic>
        <p:nvPicPr>
          <p:cNvPr id="9" name="Image 8"/>
          <p:cNvPicPr>
            <a:picLocks noChangeAspect="1"/>
          </p:cNvPicPr>
          <p:nvPr/>
        </p:nvPicPr>
        <p:blipFill>
          <a:blip r:embed="rId4"/>
          <a:stretch>
            <a:fillRect/>
          </a:stretch>
        </p:blipFill>
        <p:spPr>
          <a:xfrm>
            <a:off x="3911232" y="2692245"/>
            <a:ext cx="4629125" cy="3729332"/>
          </a:xfrm>
          <a:prstGeom prst="rect">
            <a:avLst/>
          </a:prstGeom>
        </p:spPr>
      </p:pic>
    </p:spTree>
    <p:extLst>
      <p:ext uri="{BB962C8B-B14F-4D97-AF65-F5344CB8AC3E}">
        <p14:creationId xmlns:p14="http://schemas.microsoft.com/office/powerpoint/2010/main" val="42239713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for </a:t>
            </a:r>
            <a:r>
              <a:rPr lang="fr-FR" dirty="0" err="1" smtClean="0"/>
              <a:t>loops</a:t>
            </a:r>
            <a:endParaRPr lang="fr-FR" dirty="0"/>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18</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sp>
        <p:nvSpPr>
          <p:cNvPr id="6" name="Rectangle 5"/>
          <p:cNvSpPr/>
          <p:nvPr/>
        </p:nvSpPr>
        <p:spPr>
          <a:xfrm>
            <a:off x="534051" y="1339129"/>
            <a:ext cx="4572000" cy="923330"/>
          </a:xfrm>
          <a:prstGeom prst="rect">
            <a:avLst/>
          </a:prstGeom>
        </p:spPr>
        <p:txBody>
          <a:bodyPr>
            <a:spAutoFit/>
          </a:bodyPr>
          <a:lstStyle/>
          <a:p>
            <a:r>
              <a:rPr lang="fr-FR" b="1" dirty="0"/>
              <a:t>for (</a:t>
            </a:r>
            <a:r>
              <a:rPr lang="fr-FR" dirty="0"/>
              <a:t> </a:t>
            </a:r>
            <a:r>
              <a:rPr lang="fr-FR" i="1" dirty="0" err="1"/>
              <a:t>initialization</a:t>
            </a:r>
            <a:r>
              <a:rPr lang="fr-FR" dirty="0"/>
              <a:t> </a:t>
            </a:r>
            <a:r>
              <a:rPr lang="fr-FR" b="1" dirty="0"/>
              <a:t>;</a:t>
            </a:r>
            <a:r>
              <a:rPr lang="fr-FR" dirty="0"/>
              <a:t> </a:t>
            </a:r>
            <a:r>
              <a:rPr lang="fr-FR" i="1" dirty="0"/>
              <a:t>test</a:t>
            </a:r>
            <a:r>
              <a:rPr lang="fr-FR" dirty="0"/>
              <a:t> </a:t>
            </a:r>
            <a:r>
              <a:rPr lang="fr-FR" b="1" dirty="0"/>
              <a:t>;</a:t>
            </a:r>
            <a:r>
              <a:rPr lang="fr-FR" dirty="0"/>
              <a:t> </a:t>
            </a:r>
            <a:r>
              <a:rPr lang="fr-FR" i="1" dirty="0"/>
              <a:t>post-</a:t>
            </a:r>
            <a:r>
              <a:rPr lang="fr-FR" i="1" dirty="0" err="1"/>
              <a:t>processing</a:t>
            </a:r>
            <a:r>
              <a:rPr lang="fr-FR" dirty="0"/>
              <a:t> </a:t>
            </a:r>
            <a:r>
              <a:rPr lang="fr-FR" b="1" dirty="0"/>
              <a:t>) {</a:t>
            </a:r>
            <a:endParaRPr lang="fr-FR" dirty="0"/>
          </a:p>
          <a:p>
            <a:r>
              <a:rPr lang="fr-FR" dirty="0"/>
              <a:t>    </a:t>
            </a:r>
            <a:r>
              <a:rPr lang="fr-FR" i="1" dirty="0"/>
              <a:t>body</a:t>
            </a:r>
            <a:r>
              <a:rPr lang="fr-FR" dirty="0"/>
              <a:t> </a:t>
            </a:r>
            <a:r>
              <a:rPr lang="fr-FR" b="1" dirty="0"/>
              <a:t>;</a:t>
            </a:r>
            <a:endParaRPr lang="fr-FR" dirty="0"/>
          </a:p>
          <a:p>
            <a:r>
              <a:rPr lang="fr-FR" b="1" dirty="0"/>
              <a:t>}</a:t>
            </a:r>
            <a:endParaRPr lang="fr-FR" dirty="0"/>
          </a:p>
        </p:txBody>
      </p:sp>
      <p:pic>
        <p:nvPicPr>
          <p:cNvPr id="7" name="Image 6"/>
          <p:cNvPicPr/>
          <p:nvPr/>
        </p:nvPicPr>
        <p:blipFill>
          <a:blip r:embed="rId3">
            <a:extLst>
              <a:ext uri="{28A0092B-C50C-407E-A947-70E740481C1C}">
                <a14:useLocalDpi xmlns:a14="http://schemas.microsoft.com/office/drawing/2010/main" val="0"/>
              </a:ext>
            </a:extLst>
          </a:blip>
          <a:srcRect/>
          <a:stretch>
            <a:fillRect/>
          </a:stretch>
        </p:blipFill>
        <p:spPr bwMode="auto">
          <a:xfrm>
            <a:off x="1253409" y="1943312"/>
            <a:ext cx="5299791" cy="3503444"/>
          </a:xfrm>
          <a:prstGeom prst="rect">
            <a:avLst/>
          </a:prstGeom>
          <a:noFill/>
          <a:ln>
            <a:noFill/>
          </a:ln>
        </p:spPr>
      </p:pic>
      <p:pic>
        <p:nvPicPr>
          <p:cNvPr id="8" name="Image 7"/>
          <p:cNvPicPr/>
          <p:nvPr/>
        </p:nvPicPr>
        <p:blipFill>
          <a:blip r:embed="rId4">
            <a:extLst>
              <a:ext uri="{28A0092B-C50C-407E-A947-70E740481C1C}">
                <a14:useLocalDpi xmlns:a14="http://schemas.microsoft.com/office/drawing/2010/main" val="0"/>
              </a:ext>
            </a:extLst>
          </a:blip>
          <a:srcRect/>
          <a:stretch>
            <a:fillRect/>
          </a:stretch>
        </p:blipFill>
        <p:spPr bwMode="auto">
          <a:xfrm>
            <a:off x="3593311" y="2813889"/>
            <a:ext cx="5147482" cy="3243034"/>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3478919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The game borders</a:t>
            </a:r>
            <a:endParaRPr lang="en-US"/>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19</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918307" y="1219340"/>
            <a:ext cx="7418103" cy="5638660"/>
          </a:xfrm>
          <a:prstGeom prst="rect">
            <a:avLst/>
          </a:prstGeom>
          <a:noFill/>
          <a:ln>
            <a:noFill/>
          </a:ln>
        </p:spPr>
      </p:pic>
    </p:spTree>
    <p:extLst>
      <p:ext uri="{BB962C8B-B14F-4D97-AF65-F5344CB8AC3E}">
        <p14:creationId xmlns:p14="http://schemas.microsoft.com/office/powerpoint/2010/main" val="276394389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Greenfoot</a:t>
            </a:r>
            <a:endParaRPr lang="fr-FR" dirty="0"/>
          </a:p>
        </p:txBody>
      </p:sp>
      <p:sp>
        <p:nvSpPr>
          <p:cNvPr id="3" name="Espace réservé du contenu 2"/>
          <p:cNvSpPr>
            <a:spLocks noGrp="1"/>
          </p:cNvSpPr>
          <p:nvPr>
            <p:ph idx="1"/>
          </p:nvPr>
        </p:nvSpPr>
        <p:spPr>
          <a:xfrm>
            <a:off x="2123728" y="1484784"/>
            <a:ext cx="6563072" cy="4641379"/>
          </a:xfrm>
        </p:spPr>
        <p:txBody>
          <a:bodyPr>
            <a:normAutofit fontScale="70000" lnSpcReduction="20000"/>
          </a:bodyPr>
          <a:lstStyle/>
          <a:p>
            <a:r>
              <a:rPr lang="en-US" b="1" dirty="0" smtClean="0"/>
              <a:t>Development Environment </a:t>
            </a:r>
            <a:r>
              <a:rPr lang="en-US" dirty="0" smtClean="0"/>
              <a:t>based on the </a:t>
            </a:r>
            <a:r>
              <a:rPr lang="en-US" b="1" dirty="0" smtClean="0"/>
              <a:t>Java programming language</a:t>
            </a:r>
            <a:r>
              <a:rPr lang="en-US" dirty="0" smtClean="0"/>
              <a:t>.</a:t>
            </a:r>
          </a:p>
          <a:p>
            <a:endParaRPr lang="en-US" dirty="0" smtClean="0"/>
          </a:p>
          <a:p>
            <a:r>
              <a:rPr lang="en-US" dirty="0" smtClean="0"/>
              <a:t>Mainly designed to </a:t>
            </a:r>
            <a:r>
              <a:rPr lang="en-US" b="1" dirty="0" smtClean="0"/>
              <a:t>ease the Java language learning</a:t>
            </a:r>
          </a:p>
          <a:p>
            <a:endParaRPr lang="en-US" b="1" dirty="0" smtClean="0"/>
          </a:p>
          <a:p>
            <a:r>
              <a:rPr lang="en-US" dirty="0" smtClean="0"/>
              <a:t>Allow to easily create 2D </a:t>
            </a:r>
            <a:r>
              <a:rPr lang="en-US" b="1" dirty="0" smtClean="0"/>
              <a:t>games</a:t>
            </a:r>
          </a:p>
          <a:p>
            <a:endParaRPr lang="en-US" dirty="0" smtClean="0"/>
          </a:p>
          <a:p>
            <a:r>
              <a:rPr lang="en-US" dirty="0" err="1" smtClean="0"/>
              <a:t>Greenfoot</a:t>
            </a:r>
            <a:r>
              <a:rPr lang="en-US" dirty="0" smtClean="0"/>
              <a:t> is freely available on Microsoft Windows, Mac OS X, and Linux.</a:t>
            </a:r>
          </a:p>
          <a:p>
            <a:endParaRPr lang="en-US" dirty="0" smtClean="0"/>
          </a:p>
          <a:p>
            <a:r>
              <a:rPr lang="en-US" u="sng" dirty="0" smtClean="0">
                <a:hlinkClick r:id="rId2"/>
              </a:rPr>
              <a:t>http://www.greenfoot.org/</a:t>
            </a:r>
            <a:r>
              <a:rPr lang="en-US" dirty="0" smtClean="0"/>
              <a:t> </a:t>
            </a:r>
          </a:p>
          <a:p>
            <a:endParaRPr lang="en-US" dirty="0"/>
          </a:p>
        </p:txBody>
      </p:sp>
      <p:pic>
        <p:nvPicPr>
          <p:cNvPr id="5" name="Image 4"/>
          <p:cNvPicPr/>
          <p:nvPr/>
        </p:nvPicPr>
        <p:blipFill>
          <a:blip r:embed="rId3">
            <a:extLst>
              <a:ext uri="{28A0092B-C50C-407E-A947-70E740481C1C}">
                <a14:useLocalDpi xmlns:a14="http://schemas.microsoft.com/office/drawing/2010/main" val="0"/>
              </a:ext>
            </a:extLst>
          </a:blip>
          <a:srcRect/>
          <a:stretch>
            <a:fillRect/>
          </a:stretch>
        </p:blipFill>
        <p:spPr bwMode="auto">
          <a:xfrm>
            <a:off x="35496" y="2348880"/>
            <a:ext cx="2088232" cy="3024336"/>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3328917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Class </a:t>
            </a:r>
            <a:r>
              <a:rPr lang="fr-FR" dirty="0" err="1" smtClean="0"/>
              <a:t>SnakeBody</a:t>
            </a:r>
            <a:endParaRPr lang="fr-FR" dirty="0"/>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20</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490285" y="1465898"/>
            <a:ext cx="1945510" cy="2140649"/>
          </a:xfrm>
          <a:prstGeom prst="rect">
            <a:avLst/>
          </a:prstGeom>
          <a:noFill/>
          <a:ln>
            <a:noFill/>
          </a:ln>
          <a:extLst>
            <a:ext uri="{FAA26D3D-D897-4be2-8F04-BA451C77F1D7}">
              <ma14:placeholderFlag xmlns:ma14="http://schemas.microsoft.com/office/mac/drawingml/2011/main"/>
            </a:ext>
          </a:extLst>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1649135" y="1841818"/>
            <a:ext cx="4752968" cy="4328283"/>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25176028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SnakeWorld</a:t>
            </a:r>
            <a:r>
              <a:rPr lang="fr-FR" dirty="0" smtClean="0"/>
              <a:t> changes</a:t>
            </a:r>
            <a:endParaRPr lang="fr-FR" dirty="0"/>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21</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327342" y="1487902"/>
            <a:ext cx="7672858" cy="876251"/>
          </a:xfrm>
          <a:prstGeom prst="rect">
            <a:avLst/>
          </a:prstGeom>
          <a:noFill/>
          <a:ln>
            <a:noFill/>
          </a:ln>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885263" y="2652215"/>
            <a:ext cx="2527565" cy="591169"/>
          </a:xfrm>
          <a:prstGeom prst="rect">
            <a:avLst/>
          </a:prstGeom>
          <a:noFill/>
          <a:ln>
            <a:noFill/>
          </a:ln>
        </p:spPr>
      </p:pic>
      <p:pic>
        <p:nvPicPr>
          <p:cNvPr id="8" name="Image 7"/>
          <p:cNvPicPr/>
          <p:nvPr/>
        </p:nvPicPr>
        <p:blipFill>
          <a:blip r:embed="rId5">
            <a:extLst>
              <a:ext uri="{28A0092B-C50C-407E-A947-70E740481C1C}">
                <a14:useLocalDpi xmlns:a14="http://schemas.microsoft.com/office/drawing/2010/main" val="0"/>
              </a:ext>
            </a:extLst>
          </a:blip>
          <a:srcRect/>
          <a:stretch>
            <a:fillRect/>
          </a:stretch>
        </p:blipFill>
        <p:spPr bwMode="auto">
          <a:xfrm>
            <a:off x="1562875" y="3533205"/>
            <a:ext cx="4456925" cy="1774744"/>
          </a:xfrm>
          <a:prstGeom prst="rect">
            <a:avLst/>
          </a:prstGeom>
          <a:noFill/>
          <a:ln>
            <a:noFill/>
          </a:ln>
          <a:extLst>
            <a:ext uri="{FAA26D3D-D897-4be2-8F04-BA451C77F1D7}">
              <ma14:placeholderFlag xmlns:ma14="http://schemas.microsoft.com/office/mac/drawingml/2011/main"/>
            </a:ext>
          </a:extLst>
        </p:spPr>
      </p:pic>
      <p:pic>
        <p:nvPicPr>
          <p:cNvPr id="9" name="Image 8"/>
          <p:cNvPicPr/>
          <p:nvPr/>
        </p:nvPicPr>
        <p:blipFill>
          <a:blip r:embed="rId6">
            <a:extLst>
              <a:ext uri="{28A0092B-C50C-407E-A947-70E740481C1C}">
                <a14:useLocalDpi xmlns:a14="http://schemas.microsoft.com/office/drawing/2010/main" val="0"/>
              </a:ext>
            </a:extLst>
          </a:blip>
          <a:srcRect/>
          <a:stretch>
            <a:fillRect/>
          </a:stretch>
        </p:blipFill>
        <p:spPr bwMode="auto">
          <a:xfrm>
            <a:off x="5762201" y="3947130"/>
            <a:ext cx="2924599" cy="2200614"/>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30851377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strVal val="#ppt_w*0.70"/>
                                          </p:val>
                                        </p:tav>
                                        <p:tav tm="100000">
                                          <p:val>
                                            <p:strVal val="#ppt_w"/>
                                          </p:val>
                                        </p:tav>
                                      </p:tavLst>
                                    </p:anim>
                                    <p:anim calcmode="lin" valueType="num">
                                      <p:cBhvr>
                                        <p:cTn id="22" dur="1000" fill="hold"/>
                                        <p:tgtEl>
                                          <p:spTgt spid="9"/>
                                        </p:tgtEl>
                                        <p:attrNameLst>
                                          <p:attrName>ppt_h</p:attrName>
                                        </p:attrNameLst>
                                      </p:cBhvr>
                                      <p:tavLst>
                                        <p:tav tm="0">
                                          <p:val>
                                            <p:strVal val="#ppt_h"/>
                                          </p:val>
                                        </p:tav>
                                        <p:tav tm="100000">
                                          <p:val>
                                            <p:strVal val="#ppt_h"/>
                                          </p:val>
                                        </p:tav>
                                      </p:tavLst>
                                    </p:anim>
                                    <p:animEffect transition="in" filter="fade">
                                      <p:cBhvr>
                                        <p:cTn id="2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Movement</a:t>
            </a:r>
            <a:endParaRPr lang="en-US" dirty="0"/>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22</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267449" y="1550425"/>
            <a:ext cx="5756910" cy="943610"/>
          </a:xfrm>
          <a:prstGeom prst="rect">
            <a:avLst/>
          </a:prstGeom>
          <a:noFill/>
          <a:ln>
            <a:noFill/>
          </a:ln>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1664424" y="2553154"/>
            <a:ext cx="4354689" cy="2683153"/>
          </a:xfrm>
          <a:prstGeom prst="rect">
            <a:avLst/>
          </a:prstGeom>
          <a:noFill/>
          <a:ln>
            <a:noFill/>
          </a:ln>
        </p:spPr>
      </p:pic>
      <p:pic>
        <p:nvPicPr>
          <p:cNvPr id="8" name="Image 7"/>
          <p:cNvPicPr/>
          <p:nvPr/>
        </p:nvPicPr>
        <p:blipFill>
          <a:blip r:embed="rId5">
            <a:extLst>
              <a:ext uri="{28A0092B-C50C-407E-A947-70E740481C1C}">
                <a14:useLocalDpi xmlns:a14="http://schemas.microsoft.com/office/drawing/2010/main" val="0"/>
              </a:ext>
            </a:extLst>
          </a:blip>
          <a:srcRect/>
          <a:stretch>
            <a:fillRect/>
          </a:stretch>
        </p:blipFill>
        <p:spPr bwMode="auto">
          <a:xfrm>
            <a:off x="4730775" y="3334319"/>
            <a:ext cx="4230866" cy="3215879"/>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21643525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If Statement</a:t>
            </a:r>
            <a:endParaRPr lang="en-US" dirty="0"/>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23</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graphicFrame>
        <p:nvGraphicFramePr>
          <p:cNvPr id="6" name="Objet 5"/>
          <p:cNvGraphicFramePr>
            <a:graphicFrameLocks noChangeAspect="1"/>
          </p:cNvGraphicFramePr>
          <p:nvPr>
            <p:extLst>
              <p:ext uri="{D42A27DB-BD31-4B8C-83A1-F6EECF244321}">
                <p14:modId xmlns:p14="http://schemas.microsoft.com/office/powerpoint/2010/main" val="3442363108"/>
              </p:ext>
            </p:extLst>
          </p:nvPr>
        </p:nvGraphicFramePr>
        <p:xfrm>
          <a:off x="520700" y="1728788"/>
          <a:ext cx="6032500" cy="622300"/>
        </p:xfrm>
        <a:graphic>
          <a:graphicData uri="http://schemas.openxmlformats.org/presentationml/2006/ole">
            <mc:AlternateContent xmlns:mc="http://schemas.openxmlformats.org/markup-compatibility/2006">
              <mc:Choice xmlns:v="urn:schemas-microsoft-com:vml" Requires="v">
                <p:oleObj spid="_x0000_s1327" name="Document" r:id="rId4" imgW="6032500" imgH="622300" progId="Word.Document.12">
                  <p:embed/>
                </p:oleObj>
              </mc:Choice>
              <mc:Fallback>
                <p:oleObj name="Document" r:id="rId4" imgW="6032500" imgH="622300" progId="Word.Document.12">
                  <p:embed/>
                  <p:pic>
                    <p:nvPicPr>
                      <p:cNvPr id="0" name=""/>
                      <p:cNvPicPr/>
                      <p:nvPr/>
                    </p:nvPicPr>
                    <p:blipFill>
                      <a:blip r:embed="rId5"/>
                      <a:stretch>
                        <a:fillRect/>
                      </a:stretch>
                    </p:blipFill>
                    <p:spPr>
                      <a:xfrm>
                        <a:off x="520700" y="1728788"/>
                        <a:ext cx="6032500" cy="622300"/>
                      </a:xfrm>
                      <a:prstGeom prst="rect">
                        <a:avLst/>
                      </a:prstGeom>
                    </p:spPr>
                  </p:pic>
                </p:oleObj>
              </mc:Fallback>
            </mc:AlternateContent>
          </a:graphicData>
        </a:graphic>
      </p:graphicFrame>
      <p:pic>
        <p:nvPicPr>
          <p:cNvPr id="7" name="Image 6"/>
          <p:cNvPicPr/>
          <p:nvPr/>
        </p:nvPicPr>
        <p:blipFill>
          <a:blip r:embed="rId6">
            <a:extLst>
              <a:ext uri="{28A0092B-C50C-407E-A947-70E740481C1C}">
                <a14:useLocalDpi xmlns:a14="http://schemas.microsoft.com/office/drawing/2010/main" val="0"/>
              </a:ext>
            </a:extLst>
          </a:blip>
          <a:srcRect/>
          <a:stretch>
            <a:fillRect/>
          </a:stretch>
        </p:blipFill>
        <p:spPr bwMode="auto">
          <a:xfrm>
            <a:off x="3935136" y="1095751"/>
            <a:ext cx="2896814" cy="2510673"/>
          </a:xfrm>
          <a:prstGeom prst="rect">
            <a:avLst/>
          </a:prstGeom>
          <a:noFill/>
          <a:ln>
            <a:noFill/>
          </a:ln>
        </p:spPr>
      </p:pic>
      <p:graphicFrame>
        <p:nvGraphicFramePr>
          <p:cNvPr id="8" name="Objet 7"/>
          <p:cNvGraphicFramePr>
            <a:graphicFrameLocks noChangeAspect="1"/>
          </p:cNvGraphicFramePr>
          <p:nvPr>
            <p:extLst>
              <p:ext uri="{D42A27DB-BD31-4B8C-83A1-F6EECF244321}">
                <p14:modId xmlns:p14="http://schemas.microsoft.com/office/powerpoint/2010/main" val="2821251741"/>
              </p:ext>
            </p:extLst>
          </p:nvPr>
        </p:nvGraphicFramePr>
        <p:xfrm>
          <a:off x="520700" y="4685160"/>
          <a:ext cx="6032500" cy="952500"/>
        </p:xfrm>
        <a:graphic>
          <a:graphicData uri="http://schemas.openxmlformats.org/presentationml/2006/ole">
            <mc:AlternateContent xmlns:mc="http://schemas.openxmlformats.org/markup-compatibility/2006">
              <mc:Choice xmlns:v="urn:schemas-microsoft-com:vml" Requires="v">
                <p:oleObj spid="_x0000_s1328" name="Document" r:id="rId7" imgW="6032500" imgH="952500" progId="Word.Document.12">
                  <p:embed/>
                </p:oleObj>
              </mc:Choice>
              <mc:Fallback>
                <p:oleObj name="Document" r:id="rId7" imgW="6032500" imgH="952500" progId="Word.Document.12">
                  <p:embed/>
                  <p:pic>
                    <p:nvPicPr>
                      <p:cNvPr id="0" name=""/>
                      <p:cNvPicPr/>
                      <p:nvPr/>
                    </p:nvPicPr>
                    <p:blipFill>
                      <a:blip r:embed="rId8"/>
                      <a:stretch>
                        <a:fillRect/>
                      </a:stretch>
                    </p:blipFill>
                    <p:spPr>
                      <a:xfrm>
                        <a:off x="520700" y="4685160"/>
                        <a:ext cx="6032500" cy="952500"/>
                      </a:xfrm>
                      <a:prstGeom prst="rect">
                        <a:avLst/>
                      </a:prstGeom>
                    </p:spPr>
                  </p:pic>
                </p:oleObj>
              </mc:Fallback>
            </mc:AlternateContent>
          </a:graphicData>
        </a:graphic>
      </p:graphicFrame>
      <p:pic>
        <p:nvPicPr>
          <p:cNvPr id="9" name="Image 8"/>
          <p:cNvPicPr/>
          <p:nvPr/>
        </p:nvPicPr>
        <p:blipFill>
          <a:blip r:embed="rId9">
            <a:extLst>
              <a:ext uri="{28A0092B-C50C-407E-A947-70E740481C1C}">
                <a14:useLocalDpi xmlns:a14="http://schemas.microsoft.com/office/drawing/2010/main" val="0"/>
              </a:ext>
            </a:extLst>
          </a:blip>
          <a:srcRect/>
          <a:stretch>
            <a:fillRect/>
          </a:stretch>
        </p:blipFill>
        <p:spPr bwMode="auto">
          <a:xfrm>
            <a:off x="3935136" y="4111274"/>
            <a:ext cx="2659380" cy="1896745"/>
          </a:xfrm>
          <a:prstGeom prst="rect">
            <a:avLst/>
          </a:prstGeom>
          <a:noFill/>
          <a:ln>
            <a:noFill/>
          </a:ln>
        </p:spPr>
      </p:pic>
    </p:spTree>
    <p:extLst>
      <p:ext uri="{BB962C8B-B14F-4D97-AF65-F5344CB8AC3E}">
        <p14:creationId xmlns:p14="http://schemas.microsoft.com/office/powerpoint/2010/main" val="2624913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strVal val="#ppt_w*0.70"/>
                                          </p:val>
                                        </p:tav>
                                        <p:tav tm="100000">
                                          <p:val>
                                            <p:strVal val="#ppt_w"/>
                                          </p:val>
                                        </p:tav>
                                      </p:tavLst>
                                    </p:anim>
                                    <p:anim calcmode="lin" valueType="num">
                                      <p:cBhvr>
                                        <p:cTn id="22" dur="1000" fill="hold"/>
                                        <p:tgtEl>
                                          <p:spTgt spid="9"/>
                                        </p:tgtEl>
                                        <p:attrNameLst>
                                          <p:attrName>ppt_h</p:attrName>
                                        </p:attrNameLst>
                                      </p:cBhvr>
                                      <p:tavLst>
                                        <p:tav tm="0">
                                          <p:val>
                                            <p:strVal val="#ppt_h"/>
                                          </p:val>
                                        </p:tav>
                                        <p:tav tm="100000">
                                          <p:val>
                                            <p:strVal val="#ppt_h"/>
                                          </p:val>
                                        </p:tav>
                                      </p:tavLst>
                                    </p:anim>
                                    <p:animEffect transition="in" filter="fade">
                                      <p:cBhvr>
                                        <p:cTn id="2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Limit the Snake size</a:t>
            </a:r>
            <a:endParaRPr lang="en-US"/>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24</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337478" y="1417638"/>
            <a:ext cx="5719074" cy="1128875"/>
          </a:xfrm>
          <a:prstGeom prst="rect">
            <a:avLst/>
          </a:prstGeom>
          <a:noFill/>
          <a:ln>
            <a:noFill/>
          </a:ln>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1777154" y="2546513"/>
            <a:ext cx="4162538" cy="3749588"/>
          </a:xfrm>
          <a:prstGeom prst="rect">
            <a:avLst/>
          </a:prstGeom>
          <a:noFill/>
          <a:ln>
            <a:noFill/>
          </a:ln>
          <a:extLst>
            <a:ext uri="{FAA26D3D-D897-4be2-8F04-BA451C77F1D7}">
              <ma14:placeholderFlag xmlns:ma14="http://schemas.microsoft.com/office/mac/drawingml/2011/main"/>
            </a:ext>
          </a:extLst>
        </p:spPr>
      </p:pic>
      <p:pic>
        <p:nvPicPr>
          <p:cNvPr id="8" name="Image 7"/>
          <p:cNvPicPr/>
          <p:nvPr/>
        </p:nvPicPr>
        <p:blipFill>
          <a:blip r:embed="rId5">
            <a:extLst>
              <a:ext uri="{28A0092B-C50C-407E-A947-70E740481C1C}">
                <a14:useLocalDpi xmlns:a14="http://schemas.microsoft.com/office/drawing/2010/main" val="0"/>
              </a:ext>
            </a:extLst>
          </a:blip>
          <a:srcRect/>
          <a:stretch>
            <a:fillRect/>
          </a:stretch>
        </p:blipFill>
        <p:spPr bwMode="auto">
          <a:xfrm>
            <a:off x="4996130" y="1619201"/>
            <a:ext cx="4004814" cy="3043978"/>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38398774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00923" y="274638"/>
            <a:ext cx="6643077" cy="1143000"/>
          </a:xfrm>
        </p:spPr>
        <p:txBody>
          <a:bodyPr/>
          <a:lstStyle/>
          <a:p>
            <a:r>
              <a:rPr lang="en-US" dirty="0" smtClean="0"/>
              <a:t>Change of direction</a:t>
            </a:r>
            <a:endParaRPr lang="en-US" dirty="0"/>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25</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581253" y="1513913"/>
            <a:ext cx="5230034" cy="2927831"/>
          </a:xfrm>
          <a:prstGeom prst="rect">
            <a:avLst/>
          </a:prstGeom>
          <a:noFill/>
          <a:ln>
            <a:noFill/>
          </a:ln>
          <a:extLst>
            <a:ext uri="{FAA26D3D-D897-4be2-8F04-BA451C77F1D7}">
              <ma14:placeholderFlag xmlns:ma14="http://schemas.microsoft.com/office/mac/drawingml/2011/main"/>
            </a:ext>
          </a:extLst>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1616230" y="4604564"/>
            <a:ext cx="3989187" cy="1146256"/>
          </a:xfrm>
          <a:prstGeom prst="rect">
            <a:avLst/>
          </a:prstGeom>
          <a:noFill/>
          <a:ln>
            <a:noFill/>
          </a:ln>
          <a:extLst>
            <a:ext uri="{FAA26D3D-D897-4be2-8F04-BA451C77F1D7}">
              <ma14:placeholderFlag xmlns:ma14="http://schemas.microsoft.com/office/mac/drawingml/2011/main"/>
            </a:ext>
          </a:extLst>
        </p:spPr>
      </p:pic>
      <p:pic>
        <p:nvPicPr>
          <p:cNvPr id="8" name="Image 7"/>
          <p:cNvPicPr/>
          <p:nvPr/>
        </p:nvPicPr>
        <p:blipFill>
          <a:blip r:embed="rId5">
            <a:extLst>
              <a:ext uri="{28A0092B-C50C-407E-A947-70E740481C1C}">
                <a14:useLocalDpi xmlns:a14="http://schemas.microsoft.com/office/drawing/2010/main" val="0"/>
              </a:ext>
            </a:extLst>
          </a:blip>
          <a:srcRect/>
          <a:stretch>
            <a:fillRect/>
          </a:stretch>
        </p:blipFill>
        <p:spPr bwMode="auto">
          <a:xfrm>
            <a:off x="4340599" y="2294499"/>
            <a:ext cx="4803401" cy="3650402"/>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38996829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Manage collisions (1)</a:t>
            </a:r>
            <a:endParaRPr lang="en-US" dirty="0"/>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26</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319340" y="1578805"/>
            <a:ext cx="5756910" cy="1277620"/>
          </a:xfrm>
          <a:prstGeom prst="rect">
            <a:avLst/>
          </a:prstGeom>
          <a:noFill/>
          <a:ln>
            <a:noFill/>
          </a:ln>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1381124" y="3019636"/>
            <a:ext cx="2837383" cy="1317901"/>
          </a:xfrm>
          <a:prstGeom prst="rect">
            <a:avLst/>
          </a:prstGeom>
          <a:noFill/>
          <a:ln>
            <a:noFill/>
          </a:ln>
          <a:extLst>
            <a:ext uri="{FAA26D3D-D897-4be2-8F04-BA451C77F1D7}">
              <ma14:placeholderFlag xmlns:ma14="http://schemas.microsoft.com/office/mac/drawingml/2011/main"/>
            </a:ext>
          </a:extLst>
        </p:spPr>
      </p:pic>
      <p:pic>
        <p:nvPicPr>
          <p:cNvPr id="8" name="Image 7"/>
          <p:cNvPicPr/>
          <p:nvPr/>
        </p:nvPicPr>
        <p:blipFill>
          <a:blip r:embed="rId5">
            <a:extLst>
              <a:ext uri="{28A0092B-C50C-407E-A947-70E740481C1C}">
                <a14:useLocalDpi xmlns:a14="http://schemas.microsoft.com/office/drawing/2010/main" val="0"/>
              </a:ext>
            </a:extLst>
          </a:blip>
          <a:srcRect/>
          <a:stretch>
            <a:fillRect/>
          </a:stretch>
        </p:blipFill>
        <p:spPr bwMode="auto">
          <a:xfrm>
            <a:off x="2744469" y="4487024"/>
            <a:ext cx="3859531" cy="929340"/>
          </a:xfrm>
          <a:prstGeom prst="rect">
            <a:avLst/>
          </a:prstGeom>
          <a:noFill/>
          <a:ln>
            <a:noFill/>
          </a:ln>
        </p:spPr>
      </p:pic>
    </p:spTree>
    <p:extLst>
      <p:ext uri="{BB962C8B-B14F-4D97-AF65-F5344CB8AC3E}">
        <p14:creationId xmlns:p14="http://schemas.microsoft.com/office/powerpoint/2010/main" val="30981681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Manage collisions (2)</a:t>
            </a:r>
            <a:endParaRPr lang="en-US" dirty="0"/>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27</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744919" y="1588818"/>
            <a:ext cx="5808281" cy="2523713"/>
          </a:xfrm>
          <a:prstGeom prst="rect">
            <a:avLst/>
          </a:prstGeom>
          <a:noFill/>
          <a:ln>
            <a:noFill/>
          </a:ln>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1786158" y="4226446"/>
            <a:ext cx="3863204" cy="1302938"/>
          </a:xfrm>
          <a:prstGeom prst="rect">
            <a:avLst/>
          </a:prstGeom>
          <a:noFill/>
          <a:ln>
            <a:noFill/>
          </a:ln>
          <a:extLst>
            <a:ext uri="{FAA26D3D-D897-4be2-8F04-BA451C77F1D7}">
              <ma14:placeholderFlag xmlns:ma14="http://schemas.microsoft.com/office/mac/drawingml/2011/main"/>
            </a:ext>
          </a:extLst>
        </p:spPr>
      </p:pic>
      <p:pic>
        <p:nvPicPr>
          <p:cNvPr id="8" name="Image 7"/>
          <p:cNvPicPr/>
          <p:nvPr/>
        </p:nvPicPr>
        <p:blipFill>
          <a:blip r:embed="rId5">
            <a:extLst>
              <a:ext uri="{28A0092B-C50C-407E-A947-70E740481C1C}">
                <a14:useLocalDpi xmlns:a14="http://schemas.microsoft.com/office/drawing/2010/main" val="0"/>
              </a:ext>
            </a:extLst>
          </a:blip>
          <a:srcRect/>
          <a:stretch>
            <a:fillRect/>
          </a:stretch>
        </p:blipFill>
        <p:spPr bwMode="auto">
          <a:xfrm>
            <a:off x="4179082" y="1502622"/>
            <a:ext cx="4964918" cy="3773568"/>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5916715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Add Apples (1)</a:t>
            </a:r>
            <a:endParaRPr lang="en-US" dirty="0"/>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28</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463118" y="1680210"/>
            <a:ext cx="2161549" cy="2151394"/>
          </a:xfrm>
          <a:prstGeom prst="rect">
            <a:avLst/>
          </a:prstGeom>
          <a:noFill/>
          <a:ln>
            <a:noFill/>
          </a:ln>
          <a:extLst>
            <a:ext uri="{FAA26D3D-D897-4be2-8F04-BA451C77F1D7}">
              <ma14:placeholderFlag xmlns:ma14="http://schemas.microsoft.com/office/mac/drawingml/2011/main"/>
            </a:ext>
          </a:extLst>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2351128" y="1782111"/>
            <a:ext cx="4642704" cy="4238991"/>
          </a:xfrm>
          <a:prstGeom prst="rect">
            <a:avLst/>
          </a:prstGeom>
          <a:noFill/>
          <a:ln>
            <a:noFill/>
          </a:ln>
          <a:extLst>
            <a:ext uri="{FAA26D3D-D897-4be2-8F04-BA451C77F1D7}">
              <ma14:placeholderFlag xmlns:ma14="http://schemas.microsoft.com/office/mac/drawingml/2011/main"/>
            </a:ext>
          </a:extLst>
        </p:spPr>
      </p:pic>
      <p:pic>
        <p:nvPicPr>
          <p:cNvPr id="8" name="Image 7"/>
          <p:cNvPicPr/>
          <p:nvPr/>
        </p:nvPicPr>
        <p:blipFill>
          <a:blip r:embed="rId5">
            <a:extLst>
              <a:ext uri="{28A0092B-C50C-407E-A947-70E740481C1C}">
                <a14:useLocalDpi xmlns:a14="http://schemas.microsoft.com/office/drawing/2010/main" val="0"/>
              </a:ext>
            </a:extLst>
          </a:blip>
          <a:srcRect/>
          <a:stretch>
            <a:fillRect/>
          </a:stretch>
        </p:blipFill>
        <p:spPr bwMode="auto">
          <a:xfrm>
            <a:off x="5760508" y="1417638"/>
            <a:ext cx="3298825" cy="902335"/>
          </a:xfrm>
          <a:prstGeom prst="rect">
            <a:avLst/>
          </a:prstGeom>
          <a:noFill/>
          <a:ln>
            <a:noFill/>
          </a:ln>
        </p:spPr>
      </p:pic>
    </p:spTree>
    <p:extLst>
      <p:ext uri="{BB962C8B-B14F-4D97-AF65-F5344CB8AC3E}">
        <p14:creationId xmlns:p14="http://schemas.microsoft.com/office/powerpoint/2010/main" val="7781783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Add Apples (2)</a:t>
            </a:r>
            <a:endParaRPr lang="en-US" dirty="0"/>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29</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637637" y="1669609"/>
            <a:ext cx="5443441" cy="2485569"/>
          </a:xfrm>
          <a:prstGeom prst="rect">
            <a:avLst/>
          </a:prstGeom>
          <a:noFill/>
          <a:ln>
            <a:noFill/>
          </a:ln>
        </p:spPr>
      </p:pic>
      <p:pic>
        <p:nvPicPr>
          <p:cNvPr id="7" name="Image 6"/>
          <p:cNvPicPr>
            <a:picLocks noChangeAspect="1"/>
          </p:cNvPicPr>
          <p:nvPr/>
        </p:nvPicPr>
        <p:blipFill>
          <a:blip r:embed="rId4"/>
          <a:stretch>
            <a:fillRect/>
          </a:stretch>
        </p:blipFill>
        <p:spPr>
          <a:xfrm>
            <a:off x="3222769" y="2172025"/>
            <a:ext cx="5716617" cy="4344051"/>
          </a:xfrm>
          <a:prstGeom prst="rect">
            <a:avLst/>
          </a:prstGeom>
        </p:spPr>
      </p:pic>
    </p:spTree>
    <p:extLst>
      <p:ext uri="{BB962C8B-B14F-4D97-AF65-F5344CB8AC3E}">
        <p14:creationId xmlns:p14="http://schemas.microsoft.com/office/powerpoint/2010/main" val="7556571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The Java language</a:t>
            </a:r>
            <a:endParaRPr lang="en-US"/>
          </a:p>
        </p:txBody>
      </p:sp>
      <p:sp>
        <p:nvSpPr>
          <p:cNvPr id="3" name="Espace réservé du contenu 2"/>
          <p:cNvSpPr>
            <a:spLocks noGrp="1"/>
          </p:cNvSpPr>
          <p:nvPr>
            <p:ph idx="1"/>
          </p:nvPr>
        </p:nvSpPr>
        <p:spPr>
          <a:xfrm>
            <a:off x="2051720" y="1600200"/>
            <a:ext cx="6768752" cy="4525963"/>
          </a:xfrm>
          <a:scene3d>
            <a:camera prst="orthographicFront"/>
            <a:lightRig rig="threePt" dir="t"/>
          </a:scene3d>
          <a:sp3d>
            <a:bevelT/>
          </a:sp3d>
        </p:spPr>
        <p:txBody>
          <a:bodyPr/>
          <a:lstStyle/>
          <a:p>
            <a:r>
              <a:rPr lang="en-US" dirty="0" smtClean="0"/>
              <a:t>« Object Oriented » Language</a:t>
            </a:r>
          </a:p>
          <a:p>
            <a:endParaRPr lang="en-US" dirty="0" smtClean="0"/>
          </a:p>
          <a:p>
            <a:r>
              <a:rPr lang="en-US" dirty="0" smtClean="0"/>
              <a:t>One of the World’s most used programming language</a:t>
            </a:r>
          </a:p>
          <a:p>
            <a:endParaRPr lang="en-US" dirty="0" smtClean="0"/>
          </a:p>
          <a:p>
            <a:r>
              <a:rPr lang="en-US" dirty="0" smtClean="0"/>
              <a:t>Allow to develop applications running on multiple systems</a:t>
            </a:r>
          </a:p>
          <a:p>
            <a:pPr lvl="1"/>
            <a:r>
              <a:rPr lang="en-US" dirty="0" smtClean="0"/>
              <a:t>Windows, Mac, Linux, Android, …</a:t>
            </a:r>
          </a:p>
          <a:p>
            <a:pPr lvl="1"/>
            <a:endParaRPr lang="en-US" dirty="0" smtClean="0"/>
          </a:p>
          <a:p>
            <a:pPr lvl="1"/>
            <a:endParaRPr lang="en-US" dirty="0" smtClean="0"/>
          </a:p>
          <a:p>
            <a:pPr lvl="1"/>
            <a:endParaRPr lang="en-US" dirty="0" smtClean="0"/>
          </a:p>
          <a:p>
            <a:pPr lvl="1"/>
            <a:endParaRPr lang="en-US" dirty="0"/>
          </a:p>
        </p:txBody>
      </p:sp>
      <p:pic>
        <p:nvPicPr>
          <p:cNvPr id="4" name="Image 3"/>
          <p:cNvPicPr/>
          <p:nvPr/>
        </p:nvPicPr>
        <p:blipFill>
          <a:blip r:embed="rId2">
            <a:extLst>
              <a:ext uri="{28A0092B-C50C-407E-A947-70E740481C1C}">
                <a14:useLocalDpi xmlns:a14="http://schemas.microsoft.com/office/drawing/2010/main" val="0"/>
              </a:ext>
            </a:extLst>
          </a:blip>
          <a:srcRect/>
          <a:stretch>
            <a:fillRect/>
          </a:stretch>
        </p:blipFill>
        <p:spPr bwMode="auto">
          <a:xfrm>
            <a:off x="107504" y="1844824"/>
            <a:ext cx="1656184" cy="3086949"/>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3142405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0" fill="hold"/>
                                        <p:tgtEl>
                                          <p:spTgt spid="4"/>
                                        </p:tgtEl>
                                        <p:attrNameLst>
                                          <p:attrName>ppt_w</p:attrName>
                                        </p:attrNameLst>
                                      </p:cBhvr>
                                      <p:tavLst>
                                        <p:tav tm="0" fmla="#ppt_w*sin(2.5*pi*$)">
                                          <p:val>
                                            <p:fltVal val="0"/>
                                          </p:val>
                                        </p:tav>
                                        <p:tav tm="100000">
                                          <p:val>
                                            <p:fltVal val="1"/>
                                          </p:val>
                                        </p:tav>
                                      </p:tavLst>
                                    </p:anim>
                                    <p:anim calcmode="lin" valueType="num">
                                      <p:cBhvr>
                                        <p:cTn id="8" dur="5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Collision with an apple</a:t>
            </a:r>
            <a:endParaRPr lang="en-US" dirty="0"/>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30</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257175" y="1487195"/>
            <a:ext cx="5883180" cy="1938549"/>
          </a:xfrm>
          <a:prstGeom prst="rect">
            <a:avLst/>
          </a:prstGeom>
          <a:noFill/>
          <a:ln>
            <a:noFill/>
          </a:ln>
          <a:extLst>
            <a:ext uri="{FAA26D3D-D897-4be2-8F04-BA451C77F1D7}">
              <ma14:placeholderFlag xmlns:ma14="http://schemas.microsoft.com/office/mac/drawingml/2011/main"/>
            </a:ext>
          </a:extLst>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1132611" y="3576123"/>
            <a:ext cx="4468323" cy="748389"/>
          </a:xfrm>
          <a:prstGeom prst="rect">
            <a:avLst/>
          </a:prstGeom>
          <a:noFill/>
          <a:ln>
            <a:noFill/>
          </a:ln>
          <a:extLst>
            <a:ext uri="{FAA26D3D-D897-4be2-8F04-BA451C77F1D7}">
              <ma14:placeholderFlag xmlns:ma14="http://schemas.microsoft.com/office/mac/drawingml/2011/main"/>
            </a:ext>
          </a:extLst>
        </p:spPr>
      </p:pic>
      <p:pic>
        <p:nvPicPr>
          <p:cNvPr id="8" name="Image 7"/>
          <p:cNvPicPr/>
          <p:nvPr/>
        </p:nvPicPr>
        <p:blipFill>
          <a:blip r:embed="rId5">
            <a:extLst>
              <a:ext uri="{28A0092B-C50C-407E-A947-70E740481C1C}">
                <a14:useLocalDpi xmlns:a14="http://schemas.microsoft.com/office/drawing/2010/main" val="0"/>
              </a:ext>
            </a:extLst>
          </a:blip>
          <a:srcRect/>
          <a:stretch>
            <a:fillRect/>
          </a:stretch>
        </p:blipFill>
        <p:spPr bwMode="auto">
          <a:xfrm>
            <a:off x="2928620" y="1884395"/>
            <a:ext cx="6215380" cy="4724478"/>
          </a:xfrm>
          <a:prstGeom prst="rect">
            <a:avLst/>
          </a:prstGeom>
          <a:noFill/>
          <a:ln>
            <a:noFill/>
          </a:ln>
        </p:spPr>
      </p:pic>
    </p:spTree>
    <p:extLst>
      <p:ext uri="{BB962C8B-B14F-4D97-AF65-F5344CB8AC3E}">
        <p14:creationId xmlns:p14="http://schemas.microsoft.com/office/powerpoint/2010/main" val="38594585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Add sounds</a:t>
            </a:r>
            <a:endParaRPr lang="en-US" dirty="0"/>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31</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566826" y="1649159"/>
            <a:ext cx="7198465" cy="1535609"/>
          </a:xfrm>
          <a:prstGeom prst="rect">
            <a:avLst/>
          </a:prstGeom>
          <a:noFill/>
          <a:ln>
            <a:noFill/>
          </a:ln>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2492374" y="3428999"/>
            <a:ext cx="5514067" cy="1136487"/>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38355616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Congratulations!</a:t>
            </a:r>
            <a:endParaRPr lang="fr-FR" dirty="0"/>
          </a:p>
        </p:txBody>
      </p:sp>
      <p:sp>
        <p:nvSpPr>
          <p:cNvPr id="3" name="Espace réservé du contenu 2"/>
          <p:cNvSpPr>
            <a:spLocks noGrp="1"/>
          </p:cNvSpPr>
          <p:nvPr>
            <p:ph idx="1"/>
          </p:nvPr>
        </p:nvSpPr>
        <p:spPr/>
        <p:txBody>
          <a:bodyPr/>
          <a:lstStyle/>
          <a:p>
            <a:r>
              <a:rPr lang="en-US" dirty="0"/>
              <a:t>You have completed your first </a:t>
            </a:r>
            <a:r>
              <a:rPr lang="en-US" dirty="0" err="1"/>
              <a:t>Greenfoot</a:t>
            </a:r>
            <a:r>
              <a:rPr lang="en-US" dirty="0"/>
              <a:t> game!</a:t>
            </a:r>
            <a:r>
              <a:rPr lang="fr-FR" dirty="0"/>
              <a:t> </a:t>
            </a:r>
            <a:endParaRPr lang="fr-FR" dirty="0" smtClean="0"/>
          </a:p>
          <a:p>
            <a:endParaRPr lang="fr-FR" dirty="0"/>
          </a:p>
          <a:p>
            <a:r>
              <a:rPr lang="en-US" dirty="0"/>
              <a:t>You can now start to add new features in your game or start creating new games !</a:t>
            </a:r>
            <a:endParaRPr lang="fr-FR" dirty="0"/>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32</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37426434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81190" y="274638"/>
            <a:ext cx="6462810" cy="1143000"/>
          </a:xfrm>
        </p:spPr>
        <p:txBody>
          <a:bodyPr/>
          <a:lstStyle/>
          <a:p>
            <a:r>
              <a:rPr lang="en-US" smtClean="0"/>
              <a:t>« Object Oriented »</a:t>
            </a:r>
            <a:endParaRPr lang="en-US"/>
          </a:p>
        </p:txBody>
      </p:sp>
      <p:sp>
        <p:nvSpPr>
          <p:cNvPr id="3" name="Espace réservé du contenu 2"/>
          <p:cNvSpPr>
            <a:spLocks noGrp="1"/>
          </p:cNvSpPr>
          <p:nvPr>
            <p:ph idx="1"/>
          </p:nvPr>
        </p:nvSpPr>
        <p:spPr>
          <a:xfrm>
            <a:off x="457200" y="1600200"/>
            <a:ext cx="8435280" cy="4525963"/>
          </a:xfrm>
        </p:spPr>
        <p:txBody>
          <a:bodyPr/>
          <a:lstStyle/>
          <a:p>
            <a:r>
              <a:rPr lang="en-US" dirty="0" smtClean="0"/>
              <a:t>Java applications are made of « </a:t>
            </a:r>
            <a:r>
              <a:rPr lang="en-US" b="1" dirty="0" smtClean="0"/>
              <a:t>Objects </a:t>
            </a:r>
            <a:r>
              <a:rPr lang="en-US" dirty="0" smtClean="0"/>
              <a:t>» </a:t>
            </a:r>
          </a:p>
          <a:p>
            <a:endParaRPr lang="en-US" dirty="0" smtClean="0"/>
          </a:p>
          <a:p>
            <a:r>
              <a:rPr lang="en-US" dirty="0" smtClean="0"/>
              <a:t>Each Object is composed of two main parts:</a:t>
            </a:r>
          </a:p>
          <a:p>
            <a:pPr lvl="1"/>
            <a:r>
              <a:rPr lang="en-US" dirty="0" smtClean="0"/>
              <a:t>A set of internal properties</a:t>
            </a:r>
          </a:p>
          <a:p>
            <a:pPr lvl="1"/>
            <a:r>
              <a:rPr lang="en-US" dirty="0" smtClean="0"/>
              <a:t>its « behavior », the actions it can do</a:t>
            </a:r>
          </a:p>
          <a:p>
            <a:endParaRPr lang="en-US" dirty="0"/>
          </a:p>
        </p:txBody>
      </p:sp>
    </p:spTree>
    <p:extLst>
      <p:ext uri="{BB962C8B-B14F-4D97-AF65-F5344CB8AC3E}">
        <p14:creationId xmlns:p14="http://schemas.microsoft.com/office/powerpoint/2010/main" val="467381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Classes and Objects</a:t>
            </a:r>
            <a:endParaRPr lang="en-US"/>
          </a:p>
        </p:txBody>
      </p:sp>
      <p:sp>
        <p:nvSpPr>
          <p:cNvPr id="3" name="Espace réservé du contenu 2"/>
          <p:cNvSpPr>
            <a:spLocks noGrp="1"/>
          </p:cNvSpPr>
          <p:nvPr>
            <p:ph idx="1"/>
          </p:nvPr>
        </p:nvSpPr>
        <p:spPr>
          <a:xfrm>
            <a:off x="457199" y="1600200"/>
            <a:ext cx="7833621" cy="4525963"/>
          </a:xfrm>
        </p:spPr>
        <p:txBody>
          <a:bodyPr/>
          <a:lstStyle/>
          <a:p>
            <a:r>
              <a:rPr lang="en-US" dirty="0" smtClean="0"/>
              <a:t>To describe an </a:t>
            </a:r>
            <a:r>
              <a:rPr lang="en-US" b="1" dirty="0" smtClean="0"/>
              <a:t>object</a:t>
            </a:r>
            <a:r>
              <a:rPr lang="en-US" dirty="0" smtClean="0"/>
              <a:t>,</a:t>
            </a:r>
            <a:br>
              <a:rPr lang="en-US" dirty="0" smtClean="0"/>
            </a:br>
            <a:r>
              <a:rPr lang="en-US" dirty="0" smtClean="0"/>
              <a:t>we will define a </a:t>
            </a:r>
            <a:r>
              <a:rPr lang="en-US" b="1" dirty="0" smtClean="0"/>
              <a:t>class</a:t>
            </a:r>
            <a:r>
              <a:rPr lang="en-US" dirty="0" smtClean="0"/>
              <a:t>. </a:t>
            </a:r>
          </a:p>
          <a:p>
            <a:endParaRPr lang="en-US" dirty="0" smtClean="0"/>
          </a:p>
          <a:p>
            <a:endParaRPr lang="en-US" dirty="0" smtClean="0"/>
          </a:p>
          <a:p>
            <a:r>
              <a:rPr lang="en-US" dirty="0" smtClean="0"/>
              <a:t>A </a:t>
            </a:r>
            <a:r>
              <a:rPr lang="en-US" b="1" dirty="0" smtClean="0"/>
              <a:t>class</a:t>
            </a:r>
            <a:r>
              <a:rPr lang="en-US" dirty="0" smtClean="0"/>
              <a:t> is a kind of « </a:t>
            </a:r>
            <a:r>
              <a:rPr lang="en-US" b="1" dirty="0" smtClean="0"/>
              <a:t>model</a:t>
            </a:r>
            <a:r>
              <a:rPr lang="en-US" dirty="0" smtClean="0"/>
              <a:t> » allowing to build the </a:t>
            </a:r>
            <a:r>
              <a:rPr lang="en-US" b="1" dirty="0" smtClean="0"/>
              <a:t>objects</a:t>
            </a:r>
            <a:endParaRPr lang="en-US" dirty="0" smtClean="0"/>
          </a:p>
          <a:p>
            <a:pPr lvl="1"/>
            <a:r>
              <a:rPr lang="en-US" dirty="0" smtClean="0"/>
              <a:t>We also say that the objects are « instances » of the class</a:t>
            </a:r>
          </a:p>
        </p:txBody>
      </p:sp>
      <p:pic>
        <p:nvPicPr>
          <p:cNvPr id="4" name="Image 3"/>
          <p:cNvPicPr/>
          <p:nvPr/>
        </p:nvPicPr>
        <p:blipFill>
          <a:blip r:embed="rId2">
            <a:extLst>
              <a:ext uri="{28A0092B-C50C-407E-A947-70E740481C1C}">
                <a14:useLocalDpi xmlns:a14="http://schemas.microsoft.com/office/drawing/2010/main" val="0"/>
              </a:ext>
            </a:extLst>
          </a:blip>
          <a:srcRect/>
          <a:stretch>
            <a:fillRect/>
          </a:stretch>
        </p:blipFill>
        <p:spPr bwMode="auto">
          <a:xfrm>
            <a:off x="6320464" y="1292679"/>
            <a:ext cx="2604302" cy="2307787"/>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590828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fontScale="32500" lnSpcReduction="20000"/>
          </a:bodyPr>
          <a:lstStyle/>
          <a:p>
            <a:pPr marL="0" indent="0">
              <a:buNone/>
            </a:pPr>
            <a:r>
              <a:rPr lang="en-US" b="1" smtClean="0">
                <a:solidFill>
                  <a:srgbClr val="7F0055"/>
                </a:solidFill>
                <a:latin typeface="Monaco"/>
                <a:ea typeface="ＭＳ 明朝"/>
              </a:rPr>
              <a:t>public</a:t>
            </a:r>
            <a:r>
              <a:rPr lang="en-US" smtClean="0">
                <a:solidFill>
                  <a:srgbClr val="000000"/>
                </a:solidFill>
                <a:latin typeface="Monaco"/>
                <a:ea typeface="ＭＳ 明朝"/>
              </a:rPr>
              <a:t> </a:t>
            </a:r>
            <a:r>
              <a:rPr lang="en-US" b="1" smtClean="0">
                <a:solidFill>
                  <a:srgbClr val="7F0055"/>
                </a:solidFill>
                <a:latin typeface="Monaco"/>
                <a:ea typeface="ＭＳ 明朝"/>
              </a:rPr>
              <a:t>class</a:t>
            </a:r>
            <a:r>
              <a:rPr lang="en-US" smtClean="0">
                <a:solidFill>
                  <a:srgbClr val="000000"/>
                </a:solidFill>
                <a:latin typeface="Monaco"/>
                <a:ea typeface="ＭＳ 明朝"/>
              </a:rPr>
              <a:t> GameElement {</a:t>
            </a:r>
          </a:p>
          <a:p>
            <a:pPr marL="0" indent="0">
              <a:buNone/>
            </a:pPr>
            <a:r>
              <a:rPr lang="en-US" smtClean="0">
                <a:solidFill>
                  <a:srgbClr val="000000"/>
                </a:solidFill>
                <a:latin typeface="Monaco"/>
                <a:ea typeface="ＭＳ 明朝"/>
              </a:rPr>
              <a:t>	</a:t>
            </a:r>
          </a:p>
          <a:p>
            <a:pPr marL="0" indent="0">
              <a:buNone/>
            </a:pPr>
            <a:r>
              <a:rPr lang="en-US" smtClean="0">
                <a:solidFill>
                  <a:srgbClr val="000000"/>
                </a:solidFill>
                <a:latin typeface="Monaco"/>
                <a:ea typeface="ＭＳ 明朝"/>
              </a:rPr>
              <a:t>	</a:t>
            </a:r>
            <a:r>
              <a:rPr lang="en-US" b="1" smtClean="0">
                <a:solidFill>
                  <a:srgbClr val="7F0055"/>
                </a:solidFill>
                <a:latin typeface="Monaco"/>
                <a:ea typeface="ＭＳ 明朝"/>
              </a:rPr>
              <a:t>private</a:t>
            </a:r>
            <a:r>
              <a:rPr lang="en-US" smtClean="0">
                <a:solidFill>
                  <a:srgbClr val="000000"/>
                </a:solidFill>
                <a:latin typeface="Monaco"/>
                <a:ea typeface="ＭＳ 明朝"/>
              </a:rPr>
              <a:t> </a:t>
            </a:r>
            <a:r>
              <a:rPr lang="en-US" b="1" smtClean="0">
                <a:solidFill>
                  <a:srgbClr val="7F0055"/>
                </a:solidFill>
                <a:latin typeface="Monaco"/>
                <a:ea typeface="ＭＳ 明朝"/>
              </a:rPr>
              <a:t>int</a:t>
            </a:r>
            <a:r>
              <a:rPr lang="en-US" smtClean="0">
                <a:solidFill>
                  <a:srgbClr val="000000"/>
                </a:solidFill>
                <a:latin typeface="Monaco"/>
                <a:ea typeface="ＭＳ 明朝"/>
              </a:rPr>
              <a:t> </a:t>
            </a:r>
            <a:r>
              <a:rPr lang="en-US" smtClean="0">
                <a:solidFill>
                  <a:srgbClr val="0000C0"/>
                </a:solidFill>
                <a:latin typeface="Monaco"/>
                <a:ea typeface="ＭＳ 明朝"/>
              </a:rPr>
              <a:t>x</a:t>
            </a:r>
            <a:r>
              <a:rPr lang="en-US" smtClean="0">
                <a:solidFill>
                  <a:srgbClr val="000000"/>
                </a:solidFill>
                <a:latin typeface="Monaco"/>
                <a:ea typeface="ＭＳ 明朝"/>
              </a:rPr>
              <a:t>;</a:t>
            </a:r>
          </a:p>
          <a:p>
            <a:pPr marL="0" indent="0">
              <a:buNone/>
            </a:pPr>
            <a:r>
              <a:rPr lang="en-US" smtClean="0">
                <a:solidFill>
                  <a:srgbClr val="000000"/>
                </a:solidFill>
                <a:latin typeface="Monaco"/>
                <a:ea typeface="ＭＳ 明朝"/>
              </a:rPr>
              <a:t>	</a:t>
            </a:r>
            <a:r>
              <a:rPr lang="en-US" b="1" smtClean="0">
                <a:solidFill>
                  <a:srgbClr val="7F0055"/>
                </a:solidFill>
                <a:latin typeface="Monaco"/>
                <a:ea typeface="ＭＳ 明朝"/>
              </a:rPr>
              <a:t>private</a:t>
            </a:r>
            <a:r>
              <a:rPr lang="en-US" smtClean="0">
                <a:solidFill>
                  <a:srgbClr val="000000"/>
                </a:solidFill>
                <a:latin typeface="Monaco"/>
                <a:ea typeface="ＭＳ 明朝"/>
              </a:rPr>
              <a:t> </a:t>
            </a:r>
            <a:r>
              <a:rPr lang="en-US" b="1" smtClean="0">
                <a:solidFill>
                  <a:srgbClr val="7F0055"/>
                </a:solidFill>
                <a:latin typeface="Monaco"/>
                <a:ea typeface="ＭＳ 明朝"/>
              </a:rPr>
              <a:t>int</a:t>
            </a:r>
            <a:r>
              <a:rPr lang="en-US" smtClean="0">
                <a:solidFill>
                  <a:srgbClr val="000000"/>
                </a:solidFill>
                <a:latin typeface="Monaco"/>
                <a:ea typeface="ＭＳ 明朝"/>
              </a:rPr>
              <a:t> </a:t>
            </a:r>
            <a:r>
              <a:rPr lang="en-US" smtClean="0">
                <a:solidFill>
                  <a:srgbClr val="0000C0"/>
                </a:solidFill>
                <a:latin typeface="Monaco"/>
                <a:ea typeface="ＭＳ 明朝"/>
              </a:rPr>
              <a:t>y</a:t>
            </a:r>
            <a:r>
              <a:rPr lang="en-US" smtClean="0">
                <a:solidFill>
                  <a:srgbClr val="000000"/>
                </a:solidFill>
                <a:latin typeface="Monaco"/>
                <a:ea typeface="ＭＳ 明朝"/>
              </a:rPr>
              <a:t>;</a:t>
            </a:r>
          </a:p>
          <a:p>
            <a:pPr marL="0" indent="0">
              <a:buNone/>
            </a:pPr>
            <a:r>
              <a:rPr lang="en-US" smtClean="0">
                <a:solidFill>
                  <a:srgbClr val="000000"/>
                </a:solidFill>
                <a:latin typeface="Monaco"/>
                <a:ea typeface="ＭＳ 明朝"/>
              </a:rPr>
              <a:t>	</a:t>
            </a:r>
          </a:p>
          <a:p>
            <a:pPr marL="0" indent="0">
              <a:buNone/>
            </a:pPr>
            <a:r>
              <a:rPr lang="en-US" smtClean="0">
                <a:solidFill>
                  <a:srgbClr val="000000"/>
                </a:solidFill>
                <a:latin typeface="Monaco"/>
                <a:ea typeface="ＭＳ 明朝"/>
              </a:rPr>
              <a:t>	</a:t>
            </a:r>
            <a:r>
              <a:rPr lang="en-US" b="1" smtClean="0">
                <a:solidFill>
                  <a:srgbClr val="7F0055"/>
                </a:solidFill>
                <a:latin typeface="Monaco"/>
                <a:ea typeface="ＭＳ 明朝"/>
              </a:rPr>
              <a:t>public</a:t>
            </a:r>
            <a:r>
              <a:rPr lang="en-US" smtClean="0">
                <a:solidFill>
                  <a:srgbClr val="000000"/>
                </a:solidFill>
                <a:latin typeface="Monaco"/>
                <a:ea typeface="ＭＳ 明朝"/>
              </a:rPr>
              <a:t> GameElement(</a:t>
            </a:r>
            <a:r>
              <a:rPr lang="en-US" b="1" smtClean="0">
                <a:solidFill>
                  <a:srgbClr val="7F0055"/>
                </a:solidFill>
                <a:latin typeface="Monaco"/>
                <a:ea typeface="ＭＳ 明朝"/>
              </a:rPr>
              <a:t>int</a:t>
            </a:r>
            <a:r>
              <a:rPr lang="en-US" smtClean="0">
                <a:solidFill>
                  <a:srgbClr val="000000"/>
                </a:solidFill>
                <a:latin typeface="Monaco"/>
                <a:ea typeface="ＭＳ 明朝"/>
              </a:rPr>
              <a:t> initX, </a:t>
            </a:r>
            <a:r>
              <a:rPr lang="en-US" b="1" smtClean="0">
                <a:solidFill>
                  <a:srgbClr val="7F0055"/>
                </a:solidFill>
                <a:latin typeface="Monaco"/>
                <a:ea typeface="ＭＳ 明朝"/>
              </a:rPr>
              <a:t>int</a:t>
            </a:r>
            <a:r>
              <a:rPr lang="en-US" smtClean="0">
                <a:solidFill>
                  <a:srgbClr val="000000"/>
                </a:solidFill>
                <a:latin typeface="Monaco"/>
                <a:ea typeface="ＭＳ 明朝"/>
              </a:rPr>
              <a:t> initY) {</a:t>
            </a:r>
          </a:p>
          <a:p>
            <a:pPr marL="0" indent="0">
              <a:buNone/>
            </a:pPr>
            <a:r>
              <a:rPr lang="en-US" smtClean="0">
                <a:solidFill>
                  <a:srgbClr val="000000"/>
                </a:solidFill>
                <a:latin typeface="Monaco"/>
                <a:ea typeface="ＭＳ 明朝"/>
              </a:rPr>
              <a:t>		</a:t>
            </a:r>
            <a:r>
              <a:rPr lang="en-US" smtClean="0">
                <a:solidFill>
                  <a:srgbClr val="0000C0"/>
                </a:solidFill>
                <a:latin typeface="Monaco"/>
                <a:ea typeface="ＭＳ 明朝"/>
              </a:rPr>
              <a:t>x</a:t>
            </a:r>
            <a:r>
              <a:rPr lang="en-US" smtClean="0">
                <a:solidFill>
                  <a:srgbClr val="000000"/>
                </a:solidFill>
                <a:latin typeface="Monaco"/>
                <a:ea typeface="ＭＳ 明朝"/>
              </a:rPr>
              <a:t> = initX;</a:t>
            </a:r>
          </a:p>
          <a:p>
            <a:pPr marL="0" indent="0">
              <a:buNone/>
            </a:pPr>
            <a:r>
              <a:rPr lang="en-US" smtClean="0">
                <a:solidFill>
                  <a:srgbClr val="000000"/>
                </a:solidFill>
                <a:latin typeface="Monaco"/>
                <a:ea typeface="ＭＳ 明朝"/>
              </a:rPr>
              <a:t>		</a:t>
            </a:r>
            <a:r>
              <a:rPr lang="en-US" smtClean="0">
                <a:solidFill>
                  <a:srgbClr val="0000C0"/>
                </a:solidFill>
                <a:latin typeface="Monaco"/>
                <a:ea typeface="ＭＳ 明朝"/>
              </a:rPr>
              <a:t>y</a:t>
            </a:r>
            <a:r>
              <a:rPr lang="en-US" smtClean="0">
                <a:solidFill>
                  <a:srgbClr val="000000"/>
                </a:solidFill>
                <a:latin typeface="Monaco"/>
                <a:ea typeface="ＭＳ 明朝"/>
              </a:rPr>
              <a:t> = initY;</a:t>
            </a:r>
          </a:p>
          <a:p>
            <a:pPr marL="0" indent="0">
              <a:buNone/>
            </a:pPr>
            <a:r>
              <a:rPr lang="en-US" smtClean="0">
                <a:solidFill>
                  <a:srgbClr val="000000"/>
                </a:solidFill>
                <a:latin typeface="Monaco"/>
                <a:ea typeface="ＭＳ 明朝"/>
              </a:rPr>
              <a:t>	}</a:t>
            </a:r>
          </a:p>
          <a:p>
            <a:pPr marL="0" indent="0">
              <a:buNone/>
            </a:pPr>
            <a:r>
              <a:rPr lang="en-US" smtClean="0">
                <a:solidFill>
                  <a:srgbClr val="000000"/>
                </a:solidFill>
                <a:latin typeface="Monaco"/>
                <a:ea typeface="ＭＳ 明朝"/>
              </a:rPr>
              <a:t>	</a:t>
            </a:r>
          </a:p>
          <a:p>
            <a:pPr marL="0" indent="0">
              <a:buNone/>
            </a:pPr>
            <a:r>
              <a:rPr lang="en-US" smtClean="0">
                <a:solidFill>
                  <a:srgbClr val="000000"/>
                </a:solidFill>
                <a:latin typeface="Monaco"/>
                <a:ea typeface="ＭＳ 明朝"/>
              </a:rPr>
              <a:t>	</a:t>
            </a:r>
            <a:r>
              <a:rPr lang="en-US" b="1" smtClean="0">
                <a:solidFill>
                  <a:srgbClr val="7F0055"/>
                </a:solidFill>
                <a:latin typeface="Monaco"/>
                <a:ea typeface="ＭＳ 明朝"/>
              </a:rPr>
              <a:t>public</a:t>
            </a:r>
            <a:r>
              <a:rPr lang="en-US" smtClean="0">
                <a:solidFill>
                  <a:srgbClr val="000000"/>
                </a:solidFill>
                <a:latin typeface="Monaco"/>
                <a:ea typeface="ＭＳ 明朝"/>
              </a:rPr>
              <a:t> </a:t>
            </a:r>
            <a:r>
              <a:rPr lang="en-US" b="1" smtClean="0">
                <a:solidFill>
                  <a:srgbClr val="7F0055"/>
                </a:solidFill>
                <a:latin typeface="Monaco"/>
                <a:ea typeface="ＭＳ 明朝"/>
              </a:rPr>
              <a:t>int</a:t>
            </a:r>
            <a:r>
              <a:rPr lang="en-US" smtClean="0">
                <a:solidFill>
                  <a:srgbClr val="000000"/>
                </a:solidFill>
                <a:latin typeface="Monaco"/>
                <a:ea typeface="ＭＳ 明朝"/>
              </a:rPr>
              <a:t> getX() {</a:t>
            </a:r>
          </a:p>
          <a:p>
            <a:pPr marL="0" indent="0">
              <a:buNone/>
            </a:pPr>
            <a:r>
              <a:rPr lang="en-US" smtClean="0">
                <a:solidFill>
                  <a:srgbClr val="000000"/>
                </a:solidFill>
                <a:latin typeface="Monaco"/>
                <a:ea typeface="ＭＳ 明朝"/>
              </a:rPr>
              <a:t>		</a:t>
            </a:r>
            <a:r>
              <a:rPr lang="en-US" b="1" smtClean="0">
                <a:solidFill>
                  <a:srgbClr val="7F0055"/>
                </a:solidFill>
                <a:latin typeface="Monaco"/>
                <a:ea typeface="ＭＳ 明朝"/>
              </a:rPr>
              <a:t>return</a:t>
            </a:r>
            <a:r>
              <a:rPr lang="en-US" smtClean="0">
                <a:solidFill>
                  <a:srgbClr val="000000"/>
                </a:solidFill>
                <a:latin typeface="Monaco"/>
                <a:ea typeface="ＭＳ 明朝"/>
              </a:rPr>
              <a:t> </a:t>
            </a:r>
            <a:r>
              <a:rPr lang="en-US" smtClean="0">
                <a:solidFill>
                  <a:srgbClr val="0000C0"/>
                </a:solidFill>
                <a:latin typeface="Monaco"/>
                <a:ea typeface="ＭＳ 明朝"/>
              </a:rPr>
              <a:t>x</a:t>
            </a:r>
            <a:r>
              <a:rPr lang="en-US" smtClean="0">
                <a:solidFill>
                  <a:srgbClr val="000000"/>
                </a:solidFill>
                <a:latin typeface="Monaco"/>
                <a:ea typeface="ＭＳ 明朝"/>
              </a:rPr>
              <a:t>;</a:t>
            </a:r>
          </a:p>
          <a:p>
            <a:pPr marL="0" indent="0">
              <a:buNone/>
            </a:pPr>
            <a:r>
              <a:rPr lang="en-US" smtClean="0">
                <a:solidFill>
                  <a:srgbClr val="000000"/>
                </a:solidFill>
                <a:latin typeface="Monaco"/>
                <a:ea typeface="ＭＳ 明朝"/>
              </a:rPr>
              <a:t>	}</a:t>
            </a:r>
          </a:p>
          <a:p>
            <a:pPr marL="0" indent="0">
              <a:buNone/>
            </a:pPr>
            <a:endParaRPr lang="en-US" smtClean="0">
              <a:solidFill>
                <a:srgbClr val="000000"/>
              </a:solidFill>
              <a:latin typeface="Monaco"/>
              <a:ea typeface="ＭＳ 明朝"/>
            </a:endParaRPr>
          </a:p>
          <a:p>
            <a:pPr marL="0" indent="0">
              <a:buNone/>
            </a:pPr>
            <a:r>
              <a:rPr lang="en-US" smtClean="0">
                <a:solidFill>
                  <a:srgbClr val="000000"/>
                </a:solidFill>
                <a:latin typeface="Monaco"/>
                <a:ea typeface="ＭＳ 明朝"/>
              </a:rPr>
              <a:t>	</a:t>
            </a:r>
            <a:r>
              <a:rPr lang="en-US" b="1" smtClean="0">
                <a:solidFill>
                  <a:srgbClr val="7F0055"/>
                </a:solidFill>
                <a:latin typeface="Monaco"/>
                <a:ea typeface="ＭＳ 明朝"/>
              </a:rPr>
              <a:t>public</a:t>
            </a:r>
            <a:r>
              <a:rPr lang="en-US" smtClean="0">
                <a:solidFill>
                  <a:srgbClr val="000000"/>
                </a:solidFill>
                <a:latin typeface="Monaco"/>
                <a:ea typeface="ＭＳ 明朝"/>
              </a:rPr>
              <a:t> </a:t>
            </a:r>
            <a:r>
              <a:rPr lang="en-US" b="1" smtClean="0">
                <a:solidFill>
                  <a:srgbClr val="7F0055"/>
                </a:solidFill>
                <a:latin typeface="Monaco"/>
                <a:ea typeface="ＭＳ 明朝"/>
              </a:rPr>
              <a:t>int</a:t>
            </a:r>
            <a:r>
              <a:rPr lang="en-US" smtClean="0">
                <a:solidFill>
                  <a:srgbClr val="000000"/>
                </a:solidFill>
                <a:latin typeface="Monaco"/>
                <a:ea typeface="ＭＳ 明朝"/>
              </a:rPr>
              <a:t> getY() {</a:t>
            </a:r>
          </a:p>
          <a:p>
            <a:pPr marL="0" indent="0">
              <a:buNone/>
            </a:pPr>
            <a:r>
              <a:rPr lang="en-US" smtClean="0">
                <a:solidFill>
                  <a:srgbClr val="000000"/>
                </a:solidFill>
                <a:latin typeface="Monaco"/>
                <a:ea typeface="ＭＳ 明朝"/>
              </a:rPr>
              <a:t>		</a:t>
            </a:r>
            <a:r>
              <a:rPr lang="en-US" b="1" smtClean="0">
                <a:solidFill>
                  <a:srgbClr val="7F0055"/>
                </a:solidFill>
                <a:latin typeface="Monaco"/>
                <a:ea typeface="ＭＳ 明朝"/>
              </a:rPr>
              <a:t>return</a:t>
            </a:r>
            <a:r>
              <a:rPr lang="en-US" smtClean="0">
                <a:solidFill>
                  <a:srgbClr val="000000"/>
                </a:solidFill>
                <a:latin typeface="Monaco"/>
                <a:ea typeface="ＭＳ 明朝"/>
              </a:rPr>
              <a:t> </a:t>
            </a:r>
            <a:r>
              <a:rPr lang="en-US" smtClean="0">
                <a:solidFill>
                  <a:srgbClr val="0000C0"/>
                </a:solidFill>
                <a:latin typeface="Monaco"/>
                <a:ea typeface="ＭＳ 明朝"/>
              </a:rPr>
              <a:t>y</a:t>
            </a:r>
            <a:r>
              <a:rPr lang="en-US" smtClean="0">
                <a:solidFill>
                  <a:srgbClr val="000000"/>
                </a:solidFill>
                <a:latin typeface="Monaco"/>
                <a:ea typeface="ＭＳ 明朝"/>
              </a:rPr>
              <a:t>;</a:t>
            </a:r>
          </a:p>
          <a:p>
            <a:pPr marL="0" indent="0">
              <a:buNone/>
            </a:pPr>
            <a:r>
              <a:rPr lang="en-US" smtClean="0">
                <a:solidFill>
                  <a:srgbClr val="000000"/>
                </a:solidFill>
                <a:latin typeface="Monaco"/>
                <a:ea typeface="ＭＳ 明朝"/>
              </a:rPr>
              <a:t>	}</a:t>
            </a:r>
          </a:p>
          <a:p>
            <a:pPr marL="0" indent="0">
              <a:buNone/>
            </a:pPr>
            <a:r>
              <a:rPr lang="en-US" smtClean="0">
                <a:solidFill>
                  <a:srgbClr val="000000"/>
                </a:solidFill>
                <a:latin typeface="Monaco"/>
                <a:ea typeface="ＭＳ 明朝"/>
              </a:rPr>
              <a:t>	</a:t>
            </a:r>
          </a:p>
          <a:p>
            <a:pPr marL="0" indent="0">
              <a:buNone/>
            </a:pPr>
            <a:r>
              <a:rPr lang="en-US" smtClean="0">
                <a:solidFill>
                  <a:srgbClr val="000000"/>
                </a:solidFill>
                <a:latin typeface="Monaco"/>
                <a:ea typeface="ＭＳ 明朝"/>
              </a:rPr>
              <a:t>	</a:t>
            </a:r>
            <a:r>
              <a:rPr lang="en-US" b="1" smtClean="0">
                <a:solidFill>
                  <a:srgbClr val="7F0055"/>
                </a:solidFill>
                <a:latin typeface="Monaco"/>
                <a:ea typeface="ＭＳ 明朝"/>
              </a:rPr>
              <a:t>public</a:t>
            </a:r>
            <a:r>
              <a:rPr lang="en-US" smtClean="0">
                <a:solidFill>
                  <a:srgbClr val="000000"/>
                </a:solidFill>
                <a:latin typeface="Monaco"/>
                <a:ea typeface="ＭＳ 明朝"/>
              </a:rPr>
              <a:t> </a:t>
            </a:r>
            <a:r>
              <a:rPr lang="en-US" b="1" smtClean="0">
                <a:solidFill>
                  <a:srgbClr val="7F0055"/>
                </a:solidFill>
                <a:latin typeface="Monaco"/>
                <a:ea typeface="ＭＳ 明朝"/>
              </a:rPr>
              <a:t>void</a:t>
            </a:r>
            <a:r>
              <a:rPr lang="en-US" smtClean="0">
                <a:solidFill>
                  <a:srgbClr val="000000"/>
                </a:solidFill>
                <a:latin typeface="Monaco"/>
                <a:ea typeface="ＭＳ 明朝"/>
              </a:rPr>
              <a:t> move(</a:t>
            </a:r>
            <a:r>
              <a:rPr lang="en-US" b="1" smtClean="0">
                <a:solidFill>
                  <a:srgbClr val="7F0055"/>
                </a:solidFill>
                <a:latin typeface="Monaco"/>
                <a:ea typeface="ＭＳ 明朝"/>
              </a:rPr>
              <a:t>int</a:t>
            </a:r>
            <a:r>
              <a:rPr lang="en-US" smtClean="0">
                <a:solidFill>
                  <a:srgbClr val="000000"/>
                </a:solidFill>
                <a:latin typeface="Monaco"/>
                <a:ea typeface="ＭＳ 明朝"/>
              </a:rPr>
              <a:t> xMove, </a:t>
            </a:r>
            <a:r>
              <a:rPr lang="en-US" b="1" smtClean="0">
                <a:solidFill>
                  <a:srgbClr val="7F0055"/>
                </a:solidFill>
                <a:latin typeface="Monaco"/>
                <a:ea typeface="ＭＳ 明朝"/>
              </a:rPr>
              <a:t>int</a:t>
            </a:r>
            <a:r>
              <a:rPr lang="en-US" smtClean="0">
                <a:solidFill>
                  <a:srgbClr val="000000"/>
                </a:solidFill>
                <a:latin typeface="Monaco"/>
                <a:ea typeface="ＭＳ 明朝"/>
              </a:rPr>
              <a:t> yMove) {</a:t>
            </a:r>
          </a:p>
          <a:p>
            <a:pPr marL="0" indent="0">
              <a:buNone/>
            </a:pPr>
            <a:r>
              <a:rPr lang="en-US" smtClean="0">
                <a:solidFill>
                  <a:srgbClr val="000000"/>
                </a:solidFill>
                <a:latin typeface="Monaco"/>
                <a:ea typeface="ＭＳ 明朝"/>
              </a:rPr>
              <a:t>		</a:t>
            </a:r>
            <a:r>
              <a:rPr lang="en-US" smtClean="0">
                <a:solidFill>
                  <a:srgbClr val="0000C0"/>
                </a:solidFill>
                <a:latin typeface="Monaco"/>
                <a:ea typeface="ＭＳ 明朝"/>
              </a:rPr>
              <a:t>x</a:t>
            </a:r>
            <a:r>
              <a:rPr lang="en-US" smtClean="0">
                <a:solidFill>
                  <a:srgbClr val="000000"/>
                </a:solidFill>
                <a:latin typeface="Monaco"/>
                <a:ea typeface="ＭＳ 明朝"/>
              </a:rPr>
              <a:t> = </a:t>
            </a:r>
            <a:r>
              <a:rPr lang="en-US" smtClean="0">
                <a:solidFill>
                  <a:srgbClr val="0000C0"/>
                </a:solidFill>
                <a:latin typeface="Monaco"/>
                <a:ea typeface="ＭＳ 明朝"/>
              </a:rPr>
              <a:t>x</a:t>
            </a:r>
            <a:r>
              <a:rPr lang="en-US" smtClean="0">
                <a:solidFill>
                  <a:srgbClr val="000000"/>
                </a:solidFill>
                <a:latin typeface="Monaco"/>
                <a:ea typeface="ＭＳ 明朝"/>
              </a:rPr>
              <a:t> + xMove;</a:t>
            </a:r>
          </a:p>
          <a:p>
            <a:pPr marL="0" indent="0">
              <a:buNone/>
            </a:pPr>
            <a:r>
              <a:rPr lang="en-US" smtClean="0">
                <a:solidFill>
                  <a:srgbClr val="000000"/>
                </a:solidFill>
                <a:latin typeface="Monaco"/>
                <a:ea typeface="ＭＳ 明朝"/>
              </a:rPr>
              <a:t>		</a:t>
            </a:r>
            <a:r>
              <a:rPr lang="en-US" smtClean="0">
                <a:solidFill>
                  <a:srgbClr val="0000C0"/>
                </a:solidFill>
                <a:latin typeface="Monaco"/>
                <a:ea typeface="ＭＳ 明朝"/>
              </a:rPr>
              <a:t>y</a:t>
            </a:r>
            <a:r>
              <a:rPr lang="en-US" smtClean="0">
                <a:solidFill>
                  <a:srgbClr val="000000"/>
                </a:solidFill>
                <a:latin typeface="Monaco"/>
                <a:ea typeface="ＭＳ 明朝"/>
              </a:rPr>
              <a:t> = </a:t>
            </a:r>
            <a:r>
              <a:rPr lang="en-US" smtClean="0">
                <a:solidFill>
                  <a:srgbClr val="0000C0"/>
                </a:solidFill>
                <a:latin typeface="Monaco"/>
                <a:ea typeface="ＭＳ 明朝"/>
              </a:rPr>
              <a:t>y</a:t>
            </a:r>
            <a:r>
              <a:rPr lang="en-US" smtClean="0">
                <a:solidFill>
                  <a:srgbClr val="000000"/>
                </a:solidFill>
                <a:latin typeface="Monaco"/>
                <a:ea typeface="ＭＳ 明朝"/>
              </a:rPr>
              <a:t> + yMove;</a:t>
            </a:r>
          </a:p>
          <a:p>
            <a:pPr marL="0" indent="0">
              <a:buNone/>
            </a:pPr>
            <a:r>
              <a:rPr lang="en-US" smtClean="0">
                <a:solidFill>
                  <a:srgbClr val="000000"/>
                </a:solidFill>
                <a:latin typeface="Monaco"/>
                <a:ea typeface="ＭＳ 明朝"/>
              </a:rPr>
              <a:t>	}</a:t>
            </a:r>
          </a:p>
          <a:p>
            <a:pPr marL="0" indent="0">
              <a:buNone/>
            </a:pPr>
            <a:r>
              <a:rPr lang="en-US" smtClean="0">
                <a:solidFill>
                  <a:srgbClr val="000000"/>
                </a:solidFill>
                <a:latin typeface="Monaco"/>
                <a:ea typeface="ＭＳ 明朝"/>
              </a:rPr>
              <a:t>}</a:t>
            </a:r>
            <a:endParaRPr lang="en-US" sz="4000" smtClean="0">
              <a:solidFill>
                <a:srgbClr val="3066AC"/>
              </a:solidFill>
              <a:latin typeface="Courier"/>
              <a:ea typeface="ＭＳ 明朝"/>
            </a:endParaRPr>
          </a:p>
          <a:p>
            <a:pPr marL="0" indent="0">
              <a:buNone/>
            </a:pPr>
            <a:endParaRPr lang="en-US"/>
          </a:p>
        </p:txBody>
      </p:sp>
      <p:pic>
        <p:nvPicPr>
          <p:cNvPr id="6" name="Image 5"/>
          <p:cNvPicPr>
            <a:picLocks noChangeAspect="1"/>
          </p:cNvPicPr>
          <p:nvPr/>
        </p:nvPicPr>
        <p:blipFill>
          <a:blip r:embed="rId3"/>
          <a:stretch>
            <a:fillRect/>
          </a:stretch>
        </p:blipFill>
        <p:spPr>
          <a:xfrm>
            <a:off x="5562957" y="4336851"/>
            <a:ext cx="2496166" cy="2088232"/>
          </a:xfrm>
          <a:prstGeom prst="rect">
            <a:avLst/>
          </a:prstGeom>
        </p:spPr>
      </p:pic>
      <p:sp>
        <p:nvSpPr>
          <p:cNvPr id="25" name="Titre 24"/>
          <p:cNvSpPr>
            <a:spLocks noGrp="1"/>
          </p:cNvSpPr>
          <p:nvPr>
            <p:ph type="title"/>
          </p:nvPr>
        </p:nvSpPr>
        <p:spPr/>
        <p:txBody>
          <a:bodyPr/>
          <a:lstStyle/>
          <a:p>
            <a:r>
              <a:rPr lang="en-US" smtClean="0"/>
              <a:t>A Java Class sample</a:t>
            </a:r>
            <a:endParaRPr lang="en-US"/>
          </a:p>
        </p:txBody>
      </p:sp>
    </p:spTree>
    <p:extLst>
      <p:ext uri="{BB962C8B-B14F-4D97-AF65-F5344CB8AC3E}">
        <p14:creationId xmlns:p14="http://schemas.microsoft.com/office/powerpoint/2010/main" val="1968867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Bobby-</a:t>
            </a:r>
            <a:r>
              <a:rPr lang="fr-FR" dirty="0" err="1" smtClean="0"/>
              <a:t>Snake</a:t>
            </a:r>
            <a:endParaRPr lang="fr-FR" dirty="0"/>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7</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7" name="Image 6"/>
          <p:cNvPicPr/>
          <p:nvPr/>
        </p:nvPicPr>
        <p:blipFill>
          <a:blip r:embed="rId3">
            <a:extLst>
              <a:ext uri="{28A0092B-C50C-407E-A947-70E740481C1C}">
                <a14:useLocalDpi xmlns:a14="http://schemas.microsoft.com/office/drawing/2010/main" val="0"/>
              </a:ext>
            </a:extLst>
          </a:blip>
          <a:srcRect/>
          <a:stretch>
            <a:fillRect/>
          </a:stretch>
        </p:blipFill>
        <p:spPr bwMode="auto">
          <a:xfrm>
            <a:off x="953034" y="1020743"/>
            <a:ext cx="7626236" cy="5922011"/>
          </a:xfrm>
          <a:prstGeom prst="rect">
            <a:avLst/>
          </a:prstGeom>
          <a:noFill/>
          <a:ln>
            <a:noFill/>
          </a:ln>
        </p:spPr>
      </p:pic>
    </p:spTree>
    <p:extLst>
      <p:ext uri="{BB962C8B-B14F-4D97-AF65-F5344CB8AC3E}">
        <p14:creationId xmlns:p14="http://schemas.microsoft.com/office/powerpoint/2010/main" val="18031825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New scenario</a:t>
            </a:r>
            <a:endParaRPr lang="en-US"/>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8</a:t>
            </a:fld>
            <a:endParaRPr lang="en-US"/>
          </a:p>
        </p:txBody>
      </p:sp>
      <p:sp>
        <p:nvSpPr>
          <p:cNvPr id="5" name="Espace réservé du pied de page 4"/>
          <p:cNvSpPr>
            <a:spLocks noGrp="1"/>
          </p:cNvSpPr>
          <p:nvPr>
            <p:ph type="ftr" sz="quarter" idx="11"/>
          </p:nvPr>
        </p:nvSpPr>
        <p:spPr/>
        <p:txBody>
          <a:bodyPr/>
          <a:lstStyle/>
          <a:p>
            <a:pPr algn="ctr"/>
            <a:endParaRPr lang="en-US"/>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772363" y="1202819"/>
            <a:ext cx="7857124" cy="5772067"/>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321022661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World creation</a:t>
            </a:r>
            <a:endParaRPr lang="en-US"/>
          </a:p>
        </p:txBody>
      </p:sp>
      <p:sp>
        <p:nvSpPr>
          <p:cNvPr id="4" name="Espace réservé du numéro de diapositive 3"/>
          <p:cNvSpPr>
            <a:spLocks noGrp="1"/>
          </p:cNvSpPr>
          <p:nvPr>
            <p:ph type="sldNum" sz="quarter" idx="12"/>
          </p:nvPr>
        </p:nvSpPr>
        <p:spPr/>
        <p:txBody>
          <a:bodyPr/>
          <a:lstStyle/>
          <a:p>
            <a:pPr algn="r"/>
            <a:fld id="{6C0001A9-357E-7541-840E-1F18FD9D64CA}" type="slidenum">
              <a:rPr lang="en-US" smtClean="0"/>
              <a:pPr algn="r"/>
              <a:t>9</a:t>
            </a:fld>
            <a:endParaRPr lang="en-US"/>
          </a:p>
        </p:txBody>
      </p:sp>
      <p:sp>
        <p:nvSpPr>
          <p:cNvPr id="5" name="Espace réservé du pied de page 4"/>
          <p:cNvSpPr>
            <a:spLocks noGrp="1"/>
          </p:cNvSpPr>
          <p:nvPr>
            <p:ph type="ftr" sz="quarter" idx="11"/>
          </p:nvPr>
        </p:nvSpPr>
        <p:spPr/>
        <p:txBody>
          <a:bodyPr/>
          <a:lstStyle/>
          <a:p>
            <a:pPr algn="ctr"/>
            <a:endParaRPr lang="en-US"/>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575252" y="1417637"/>
            <a:ext cx="3130559" cy="1623849"/>
          </a:xfrm>
          <a:prstGeom prst="rect">
            <a:avLst/>
          </a:prstGeom>
          <a:noFill/>
          <a:ln>
            <a:noFill/>
          </a:ln>
          <a:extLst>
            <a:ext uri="{FAA26D3D-D897-4be2-8F04-BA451C77F1D7}">
              <ma14:placeholderFlag xmlns:ma14="http://schemas.microsoft.com/office/mac/drawingml/2011/main"/>
            </a:ext>
          </a:extLst>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1906082" y="1707855"/>
            <a:ext cx="4655585" cy="4238969"/>
          </a:xfrm>
          <a:prstGeom prst="rect">
            <a:avLst/>
          </a:prstGeom>
          <a:noFill/>
          <a:ln>
            <a:noFill/>
          </a:ln>
          <a:extLst>
            <a:ext uri="{FAA26D3D-D897-4be2-8F04-BA451C77F1D7}">
              <ma14:placeholderFlag xmlns:ma14="http://schemas.microsoft.com/office/mac/drawingml/2011/main"/>
            </a:ext>
          </a:extLst>
        </p:spPr>
      </p:pic>
      <p:pic>
        <p:nvPicPr>
          <p:cNvPr id="8" name="Image 7"/>
          <p:cNvPicPr/>
          <p:nvPr/>
        </p:nvPicPr>
        <p:blipFill>
          <a:blip r:embed="rId5">
            <a:extLst>
              <a:ext uri="{28A0092B-C50C-407E-A947-70E740481C1C}">
                <a14:useLocalDpi xmlns:a14="http://schemas.microsoft.com/office/drawing/2010/main" val="0"/>
              </a:ext>
            </a:extLst>
          </a:blip>
          <a:srcRect/>
          <a:stretch>
            <a:fillRect/>
          </a:stretch>
        </p:blipFill>
        <p:spPr bwMode="auto">
          <a:xfrm>
            <a:off x="5181598" y="4063716"/>
            <a:ext cx="3642331" cy="2142839"/>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28433299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311</TotalTime>
  <Words>1211</Words>
  <Application>Microsoft Macintosh PowerPoint</Application>
  <PresentationFormat>On-screen Show (4:3)</PresentationFormat>
  <Paragraphs>417</Paragraphs>
  <Slides>32</Slides>
  <Notes>27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4" baseType="lpstr">
      <vt:lpstr>Office Theme</vt:lpstr>
      <vt:lpstr>Document</vt:lpstr>
      <vt:lpstr>Greenfoot Workshop</vt:lpstr>
      <vt:lpstr>Greenfoot</vt:lpstr>
      <vt:lpstr>The Java language</vt:lpstr>
      <vt:lpstr>« Object Oriented »</vt:lpstr>
      <vt:lpstr>Classes and Objects</vt:lpstr>
      <vt:lpstr>A Java Class sample</vt:lpstr>
      <vt:lpstr>Bobby-Snake</vt:lpstr>
      <vt:lpstr>New scenario</vt:lpstr>
      <vt:lpstr>World creation</vt:lpstr>
      <vt:lpstr>Snake World</vt:lpstr>
      <vt:lpstr>SnakeWorld code</vt:lpstr>
      <vt:lpstr>Inspect World</vt:lpstr>
      <vt:lpstr>Change the code</vt:lpstr>
      <vt:lpstr>Create a Block</vt:lpstr>
      <vt:lpstr>Create the Border</vt:lpstr>
      <vt:lpstr>Coordinates</vt:lpstr>
      <vt:lpstr>Display the borders</vt:lpstr>
      <vt:lpstr>for loops</vt:lpstr>
      <vt:lpstr>The game borders</vt:lpstr>
      <vt:lpstr>Class SnakeBody</vt:lpstr>
      <vt:lpstr>SnakeWorld changes</vt:lpstr>
      <vt:lpstr>Movement</vt:lpstr>
      <vt:lpstr>If Statement</vt:lpstr>
      <vt:lpstr>Limit the Snake size</vt:lpstr>
      <vt:lpstr>Change of direction</vt:lpstr>
      <vt:lpstr>Manage collisions (1)</vt:lpstr>
      <vt:lpstr>Manage collisions (2)</vt:lpstr>
      <vt:lpstr>Add Apples (1)</vt:lpstr>
      <vt:lpstr>Add Apples (2)</vt:lpstr>
      <vt:lpstr>Collision with an apple</vt:lpstr>
      <vt:lpstr>Add sounds</vt:lpstr>
      <vt:lpstr>Congratulations!</vt:lpstr>
    </vt:vector>
  </TitlesOfParts>
  <Manager/>
  <Company>www.devoxx4kids.com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Daniel De Luca</dc:creator>
  <cp:keywords/>
  <dc:description/>
  <cp:lastModifiedBy>Daniel De Luca</cp:lastModifiedBy>
  <cp:revision>173</cp:revision>
  <dcterms:created xsi:type="dcterms:W3CDTF">2012-11-17T11:43:16Z</dcterms:created>
  <dcterms:modified xsi:type="dcterms:W3CDTF">2013-11-26T09:34:29Z</dcterms:modified>
  <cp:category/>
</cp:coreProperties>
</file>